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wmf" ContentType="image/x-wmf"/>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Lst>
  <p:notesMasterIdLst>
    <p:notesMasterId r:id="rId22"/>
  </p:notesMasterIdLst>
  <p:handoutMasterIdLst>
    <p:handoutMasterId r:id="rId23"/>
  </p:handoutMasterIdLst>
  <p:sldIdLst>
    <p:sldId id="256" r:id="rId2"/>
    <p:sldId id="327" r:id="rId3"/>
    <p:sldId id="309" r:id="rId4"/>
    <p:sldId id="310" r:id="rId5"/>
    <p:sldId id="311" r:id="rId6"/>
    <p:sldId id="312" r:id="rId7"/>
    <p:sldId id="313" r:id="rId8"/>
    <p:sldId id="315" r:id="rId9"/>
    <p:sldId id="316" r:id="rId10"/>
    <p:sldId id="318" r:id="rId11"/>
    <p:sldId id="317" r:id="rId12"/>
    <p:sldId id="319" r:id="rId13"/>
    <p:sldId id="320" r:id="rId14"/>
    <p:sldId id="321" r:id="rId15"/>
    <p:sldId id="322" r:id="rId16"/>
    <p:sldId id="323" r:id="rId17"/>
    <p:sldId id="324" r:id="rId18"/>
    <p:sldId id="325" r:id="rId19"/>
    <p:sldId id="326" r:id="rId20"/>
    <p:sldId id="308" r:id="rId21"/>
  </p:sldIdLst>
  <p:sldSz cx="9144000" cy="6858000" type="screen4x3"/>
  <p:notesSz cx="7010400" cy="9296400"/>
  <p:defaultTextStyle>
    <a:defPPr>
      <a:defRPr lang="en-US"/>
    </a:defPPr>
    <a:lvl1pPr algn="l" rtl="0" fontAlgn="base">
      <a:spcBef>
        <a:spcPct val="0"/>
      </a:spcBef>
      <a:spcAft>
        <a:spcPct val="0"/>
      </a:spcAft>
      <a:defRPr sz="2400" b="1" kern="1200">
        <a:solidFill>
          <a:srgbClr val="FFFFFF"/>
        </a:solidFill>
        <a:latin typeface="Arial" charset="0"/>
        <a:ea typeface="+mn-ea"/>
        <a:cs typeface="+mn-cs"/>
      </a:defRPr>
    </a:lvl1pPr>
    <a:lvl2pPr marL="457200" algn="l" rtl="0" fontAlgn="base">
      <a:spcBef>
        <a:spcPct val="0"/>
      </a:spcBef>
      <a:spcAft>
        <a:spcPct val="0"/>
      </a:spcAft>
      <a:defRPr sz="2400" b="1" kern="1200">
        <a:solidFill>
          <a:srgbClr val="FFFFFF"/>
        </a:solidFill>
        <a:latin typeface="Arial" charset="0"/>
        <a:ea typeface="+mn-ea"/>
        <a:cs typeface="+mn-cs"/>
      </a:defRPr>
    </a:lvl2pPr>
    <a:lvl3pPr marL="914400" algn="l" rtl="0" fontAlgn="base">
      <a:spcBef>
        <a:spcPct val="0"/>
      </a:spcBef>
      <a:spcAft>
        <a:spcPct val="0"/>
      </a:spcAft>
      <a:defRPr sz="2400" b="1" kern="1200">
        <a:solidFill>
          <a:srgbClr val="FFFFFF"/>
        </a:solidFill>
        <a:latin typeface="Arial" charset="0"/>
        <a:ea typeface="+mn-ea"/>
        <a:cs typeface="+mn-cs"/>
      </a:defRPr>
    </a:lvl3pPr>
    <a:lvl4pPr marL="1371600" algn="l" rtl="0" fontAlgn="base">
      <a:spcBef>
        <a:spcPct val="0"/>
      </a:spcBef>
      <a:spcAft>
        <a:spcPct val="0"/>
      </a:spcAft>
      <a:defRPr sz="2400" b="1" kern="1200">
        <a:solidFill>
          <a:srgbClr val="FFFFFF"/>
        </a:solidFill>
        <a:latin typeface="Arial" charset="0"/>
        <a:ea typeface="+mn-ea"/>
        <a:cs typeface="+mn-cs"/>
      </a:defRPr>
    </a:lvl4pPr>
    <a:lvl5pPr marL="1828800" algn="l" rtl="0" fontAlgn="base">
      <a:spcBef>
        <a:spcPct val="0"/>
      </a:spcBef>
      <a:spcAft>
        <a:spcPct val="0"/>
      </a:spcAft>
      <a:defRPr sz="2400" b="1" kern="1200">
        <a:solidFill>
          <a:srgbClr val="FFFFFF"/>
        </a:solidFill>
        <a:latin typeface="Arial" charset="0"/>
        <a:ea typeface="+mn-ea"/>
        <a:cs typeface="+mn-cs"/>
      </a:defRPr>
    </a:lvl5pPr>
    <a:lvl6pPr marL="2286000" algn="l" defTabSz="914400" rtl="0" eaLnBrk="1" latinLnBrk="0" hangingPunct="1">
      <a:defRPr sz="2400" b="1" kern="1200">
        <a:solidFill>
          <a:srgbClr val="FFFFFF"/>
        </a:solidFill>
        <a:latin typeface="Arial" charset="0"/>
        <a:ea typeface="+mn-ea"/>
        <a:cs typeface="+mn-cs"/>
      </a:defRPr>
    </a:lvl6pPr>
    <a:lvl7pPr marL="2743200" algn="l" defTabSz="914400" rtl="0" eaLnBrk="1" latinLnBrk="0" hangingPunct="1">
      <a:defRPr sz="2400" b="1" kern="1200">
        <a:solidFill>
          <a:srgbClr val="FFFFFF"/>
        </a:solidFill>
        <a:latin typeface="Arial" charset="0"/>
        <a:ea typeface="+mn-ea"/>
        <a:cs typeface="+mn-cs"/>
      </a:defRPr>
    </a:lvl7pPr>
    <a:lvl8pPr marL="3200400" algn="l" defTabSz="914400" rtl="0" eaLnBrk="1" latinLnBrk="0" hangingPunct="1">
      <a:defRPr sz="2400" b="1" kern="1200">
        <a:solidFill>
          <a:srgbClr val="FFFFFF"/>
        </a:solidFill>
        <a:latin typeface="Arial" charset="0"/>
        <a:ea typeface="+mn-ea"/>
        <a:cs typeface="+mn-cs"/>
      </a:defRPr>
    </a:lvl8pPr>
    <a:lvl9pPr marL="3657600" algn="l" defTabSz="914400" rtl="0" eaLnBrk="1" latinLnBrk="0" hangingPunct="1">
      <a:defRPr sz="2400" b="1" kern="1200">
        <a:solidFill>
          <a:srgbClr val="FFFFFF"/>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D58"/>
    <a:srgbClr val="000066"/>
    <a:srgbClr val="006699"/>
    <a:srgbClr val="447C98"/>
    <a:srgbClr val="FBC685"/>
    <a:srgbClr val="DAF395"/>
    <a:srgbClr val="F3DD8D"/>
    <a:srgbClr val="D0EFF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3002" autoAdjust="0"/>
    <p:restoredTop sz="64537" autoAdjust="0"/>
  </p:normalViewPr>
  <p:slideViewPr>
    <p:cSldViewPr snapToGrid="0">
      <p:cViewPr varScale="1">
        <p:scale>
          <a:sx n="38" d="100"/>
          <a:sy n="38" d="100"/>
        </p:scale>
        <p:origin x="-1531" y="-67"/>
      </p:cViewPr>
      <p:guideLst>
        <p:guide orient="horz" pos="1103"/>
        <p:guide pos="5511"/>
      </p:guideLst>
    </p:cSldViewPr>
  </p:slideViewPr>
  <p:outlineViewPr>
    <p:cViewPr>
      <p:scale>
        <a:sx n="33" d="100"/>
        <a:sy n="33" d="100"/>
      </p:scale>
      <p:origin x="0" y="0"/>
    </p:cViewPr>
  </p:outlineViewPr>
  <p:notesTextViewPr>
    <p:cViewPr>
      <p:scale>
        <a:sx n="100" d="100"/>
        <a:sy n="100" d="100"/>
      </p:scale>
      <p:origin x="0" y="173"/>
    </p:cViewPr>
  </p:notesTextViewPr>
  <p:sorterViewPr>
    <p:cViewPr>
      <p:scale>
        <a:sx n="90" d="100"/>
        <a:sy n="90" d="100"/>
      </p:scale>
      <p:origin x="0" y="0"/>
    </p:cViewPr>
  </p:sorterViewPr>
  <p:notesViewPr>
    <p:cSldViewPr snapToGrid="0">
      <p:cViewPr>
        <p:scale>
          <a:sx n="75" d="100"/>
          <a:sy n="75" d="100"/>
        </p:scale>
        <p:origin x="-4056" y="-816"/>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888" cy="463550"/>
          </a:xfrm>
          <a:prstGeom prst="rect">
            <a:avLst/>
          </a:prstGeom>
        </p:spPr>
        <p:txBody>
          <a:bodyPr vert="horz" lIns="91577" tIns="45789" rIns="91577" bIns="45789" rtlCol="0"/>
          <a:lstStyle>
            <a:lvl1pPr algn="l">
              <a:defRPr sz="1200"/>
            </a:lvl1pPr>
          </a:lstStyle>
          <a:p>
            <a:pPr>
              <a:defRPr/>
            </a:pPr>
            <a:endParaRPr lang="en-CA"/>
          </a:p>
        </p:txBody>
      </p:sp>
      <p:sp>
        <p:nvSpPr>
          <p:cNvPr id="3" name="Date Placeholder 2"/>
          <p:cNvSpPr>
            <a:spLocks noGrp="1"/>
          </p:cNvSpPr>
          <p:nvPr>
            <p:ph type="dt" sz="quarter" idx="1"/>
          </p:nvPr>
        </p:nvSpPr>
        <p:spPr>
          <a:xfrm>
            <a:off x="3971925" y="0"/>
            <a:ext cx="3036888" cy="463550"/>
          </a:xfrm>
          <a:prstGeom prst="rect">
            <a:avLst/>
          </a:prstGeom>
        </p:spPr>
        <p:txBody>
          <a:bodyPr vert="horz" lIns="91577" tIns="45789" rIns="91577" bIns="45789" rtlCol="0"/>
          <a:lstStyle>
            <a:lvl1pPr algn="r">
              <a:defRPr sz="1200"/>
            </a:lvl1pPr>
          </a:lstStyle>
          <a:p>
            <a:pPr>
              <a:defRPr/>
            </a:pPr>
            <a:fld id="{0335490D-9286-42E1-9382-AD2C53CC4FB5}" type="datetimeFigureOut">
              <a:rPr lang="en-CA"/>
              <a:pPr>
                <a:defRPr/>
              </a:pPr>
              <a:t>09/02/2011</a:t>
            </a:fld>
            <a:endParaRPr lang="en-CA"/>
          </a:p>
        </p:txBody>
      </p:sp>
      <p:sp>
        <p:nvSpPr>
          <p:cNvPr id="4" name="Footer Placeholder 3"/>
          <p:cNvSpPr>
            <a:spLocks noGrp="1"/>
          </p:cNvSpPr>
          <p:nvPr>
            <p:ph type="ftr" sz="quarter" idx="2"/>
          </p:nvPr>
        </p:nvSpPr>
        <p:spPr>
          <a:xfrm>
            <a:off x="0" y="8831263"/>
            <a:ext cx="3036888" cy="463550"/>
          </a:xfrm>
          <a:prstGeom prst="rect">
            <a:avLst/>
          </a:prstGeom>
        </p:spPr>
        <p:txBody>
          <a:bodyPr vert="horz" lIns="91577" tIns="45789" rIns="91577" bIns="45789" rtlCol="0" anchor="b"/>
          <a:lstStyle>
            <a:lvl1pPr algn="l">
              <a:defRPr sz="1200"/>
            </a:lvl1pPr>
          </a:lstStyle>
          <a:p>
            <a:pPr>
              <a:defRPr/>
            </a:pPr>
            <a:endParaRPr lang="en-CA"/>
          </a:p>
        </p:txBody>
      </p:sp>
      <p:sp>
        <p:nvSpPr>
          <p:cNvPr id="5" name="Slide Number Placeholder 4"/>
          <p:cNvSpPr>
            <a:spLocks noGrp="1"/>
          </p:cNvSpPr>
          <p:nvPr>
            <p:ph type="sldNum" sz="quarter" idx="3"/>
          </p:nvPr>
        </p:nvSpPr>
        <p:spPr>
          <a:xfrm>
            <a:off x="3971925" y="8831263"/>
            <a:ext cx="3036888" cy="463550"/>
          </a:xfrm>
          <a:prstGeom prst="rect">
            <a:avLst/>
          </a:prstGeom>
        </p:spPr>
        <p:txBody>
          <a:bodyPr vert="horz" lIns="91577" tIns="45789" rIns="91577" bIns="45789" rtlCol="0" anchor="b"/>
          <a:lstStyle>
            <a:lvl1pPr algn="r">
              <a:defRPr sz="1200"/>
            </a:lvl1pPr>
          </a:lstStyle>
          <a:p>
            <a:pPr>
              <a:defRPr/>
            </a:pPr>
            <a:fld id="{21A6CC8A-FEF1-409A-B58E-17FD9766A769}" type="slidenum">
              <a:rPr lang="en-CA"/>
              <a:pPr>
                <a:defRPr/>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888" cy="463550"/>
          </a:xfrm>
          <a:prstGeom prst="rect">
            <a:avLst/>
          </a:prstGeom>
        </p:spPr>
        <p:txBody>
          <a:bodyPr vert="horz" lIns="93171" tIns="46586" rIns="93171" bIns="46586" rtlCol="0"/>
          <a:lstStyle>
            <a:lvl1pPr algn="l" fontAlgn="auto">
              <a:spcBef>
                <a:spcPts val="0"/>
              </a:spcBef>
              <a:spcAft>
                <a:spcPts val="0"/>
              </a:spcAft>
              <a:defRPr sz="1200" b="0">
                <a:solidFill>
                  <a:schemeClr val="tx1"/>
                </a:solidFill>
                <a:latin typeface="Arial" pitchFamily="34" charset="0"/>
              </a:defRPr>
            </a:lvl1pPr>
          </a:lstStyle>
          <a:p>
            <a:pPr>
              <a:defRPr/>
            </a:pPr>
            <a:endParaRPr lang="en-CA" dirty="0"/>
          </a:p>
        </p:txBody>
      </p:sp>
      <p:sp>
        <p:nvSpPr>
          <p:cNvPr id="3" name="Date Placeholder 2"/>
          <p:cNvSpPr>
            <a:spLocks noGrp="1"/>
          </p:cNvSpPr>
          <p:nvPr>
            <p:ph type="dt" idx="1"/>
          </p:nvPr>
        </p:nvSpPr>
        <p:spPr>
          <a:xfrm>
            <a:off x="3971925" y="0"/>
            <a:ext cx="3036888" cy="463550"/>
          </a:xfrm>
          <a:prstGeom prst="rect">
            <a:avLst/>
          </a:prstGeom>
        </p:spPr>
        <p:txBody>
          <a:bodyPr vert="horz" lIns="93171" tIns="46586" rIns="93171" bIns="46586" rtlCol="0"/>
          <a:lstStyle>
            <a:lvl1pPr algn="r" fontAlgn="auto">
              <a:spcBef>
                <a:spcPts val="0"/>
              </a:spcBef>
              <a:spcAft>
                <a:spcPts val="0"/>
              </a:spcAft>
              <a:defRPr sz="1200" b="0">
                <a:solidFill>
                  <a:schemeClr val="tx1"/>
                </a:solidFill>
                <a:latin typeface="Arial" pitchFamily="34" charset="0"/>
              </a:defRPr>
            </a:lvl1pPr>
          </a:lstStyle>
          <a:p>
            <a:pPr>
              <a:defRPr/>
            </a:pPr>
            <a:fld id="{095BD876-BAF7-4A74-8704-3C375F73E18E}" type="datetimeFigureOut">
              <a:rPr lang="en-US" smtClean="0"/>
              <a:pPr>
                <a:defRPr/>
              </a:pPr>
              <a:t>2/9/2011</a:t>
            </a:fld>
            <a:endParaRPr lang="en-CA" dirty="0"/>
          </a:p>
        </p:txBody>
      </p:sp>
      <p:sp>
        <p:nvSpPr>
          <p:cNvPr id="4" name="Slide Image Placeholder 3"/>
          <p:cNvSpPr>
            <a:spLocks noGrp="1" noRot="1" noChangeAspect="1"/>
          </p:cNvSpPr>
          <p:nvPr>
            <p:ph type="sldImg" idx="2"/>
          </p:nvPr>
        </p:nvSpPr>
        <p:spPr>
          <a:xfrm>
            <a:off x="1181100" y="698500"/>
            <a:ext cx="4648200" cy="3486150"/>
          </a:xfrm>
          <a:prstGeom prst="rect">
            <a:avLst/>
          </a:prstGeom>
          <a:noFill/>
          <a:ln w="12700">
            <a:solidFill>
              <a:prstClr val="black"/>
            </a:solidFill>
          </a:ln>
        </p:spPr>
        <p:txBody>
          <a:bodyPr vert="horz" lIns="93171" tIns="46586" rIns="93171" bIns="46586" rtlCol="0" anchor="ctr"/>
          <a:lstStyle/>
          <a:p>
            <a:pPr lvl="0"/>
            <a:endParaRPr lang="en-CA" noProof="0" dirty="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3171" tIns="46586" rIns="93171" bIns="46586"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CA" noProof="0" dirty="0"/>
          </a:p>
        </p:txBody>
      </p:sp>
      <p:sp>
        <p:nvSpPr>
          <p:cNvPr id="6" name="Footer Placeholder 5"/>
          <p:cNvSpPr>
            <a:spLocks noGrp="1"/>
          </p:cNvSpPr>
          <p:nvPr>
            <p:ph type="ftr" sz="quarter" idx="4"/>
          </p:nvPr>
        </p:nvSpPr>
        <p:spPr>
          <a:xfrm>
            <a:off x="0" y="8831263"/>
            <a:ext cx="3036888" cy="463550"/>
          </a:xfrm>
          <a:prstGeom prst="rect">
            <a:avLst/>
          </a:prstGeom>
        </p:spPr>
        <p:txBody>
          <a:bodyPr vert="horz" lIns="93171" tIns="46586" rIns="93171" bIns="46586" rtlCol="0" anchor="b"/>
          <a:lstStyle>
            <a:lvl1pPr algn="l" fontAlgn="auto">
              <a:spcBef>
                <a:spcPts val="0"/>
              </a:spcBef>
              <a:spcAft>
                <a:spcPts val="0"/>
              </a:spcAft>
              <a:defRPr sz="1200" b="0">
                <a:solidFill>
                  <a:schemeClr val="tx1"/>
                </a:solidFill>
                <a:latin typeface="Arial" pitchFamily="34" charset="0"/>
              </a:defRPr>
            </a:lvl1pPr>
          </a:lstStyle>
          <a:p>
            <a:pPr>
              <a:defRPr/>
            </a:pPr>
            <a:endParaRPr lang="en-CA" dirty="0"/>
          </a:p>
        </p:txBody>
      </p:sp>
      <p:sp>
        <p:nvSpPr>
          <p:cNvPr id="7" name="Slide Number Placeholder 6"/>
          <p:cNvSpPr>
            <a:spLocks noGrp="1"/>
          </p:cNvSpPr>
          <p:nvPr>
            <p:ph type="sldNum" sz="quarter" idx="5"/>
          </p:nvPr>
        </p:nvSpPr>
        <p:spPr>
          <a:xfrm>
            <a:off x="3971925" y="8831263"/>
            <a:ext cx="3036888" cy="463550"/>
          </a:xfrm>
          <a:prstGeom prst="rect">
            <a:avLst/>
          </a:prstGeom>
        </p:spPr>
        <p:txBody>
          <a:bodyPr vert="horz" lIns="93171" tIns="46586" rIns="93171" bIns="46586" rtlCol="0" anchor="b"/>
          <a:lstStyle>
            <a:lvl1pPr algn="r" fontAlgn="auto">
              <a:spcBef>
                <a:spcPts val="0"/>
              </a:spcBef>
              <a:spcAft>
                <a:spcPts val="0"/>
              </a:spcAft>
              <a:defRPr sz="1200" b="0">
                <a:solidFill>
                  <a:schemeClr val="tx1"/>
                </a:solidFill>
                <a:latin typeface="Arial" pitchFamily="34" charset="0"/>
              </a:defRPr>
            </a:lvl1pPr>
          </a:lstStyle>
          <a:p>
            <a:pPr>
              <a:defRPr/>
            </a:pPr>
            <a:fld id="{7B101685-F5B8-47D2-B011-FFC14BE0FE84}" type="slidenum">
              <a:rPr lang="en-CA" smtClean="0"/>
              <a:pPr>
                <a:defRPr/>
              </a:pPr>
              <a:t>‹#›</a:t>
            </a:fld>
            <a:endParaRPr lang="en-CA"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Welcome</a:t>
            </a:r>
          </a:p>
          <a:p>
            <a:r>
              <a:rPr lang="en-US" dirty="0" smtClean="0"/>
              <a:t>My name is ###########</a:t>
            </a:r>
          </a:p>
          <a:p>
            <a:endParaRPr lang="en-US" dirty="0" smtClean="0"/>
          </a:p>
          <a:p>
            <a:r>
              <a:rPr lang="en-US" dirty="0" smtClean="0"/>
              <a:t>The major topics of this presentation are the changes to the heating, ventilating and air-conditioning provisions in Part 6 of the National Building Code of Canada and the plumbing provisions in the National Plumbing Code of Canada.</a:t>
            </a:r>
          </a:p>
          <a:p>
            <a:endParaRPr lang="en-CA" dirty="0" smtClean="0"/>
          </a:p>
        </p:txBody>
      </p:sp>
      <p:sp>
        <p:nvSpPr>
          <p:cNvPr id="4" name="Slide Number Placeholder 3"/>
          <p:cNvSpPr>
            <a:spLocks noGrp="1"/>
          </p:cNvSpPr>
          <p:nvPr>
            <p:ph type="sldNum" sz="quarter" idx="5"/>
          </p:nvPr>
        </p:nvSpPr>
        <p:spPr/>
        <p:txBody>
          <a:bodyPr/>
          <a:lstStyle/>
          <a:p>
            <a:pPr>
              <a:defRPr/>
            </a:pPr>
            <a:fld id="{3ECCD240-6E28-43FC-9A31-ABEF7BBEAEFF}" type="slidenum">
              <a:rPr lang="en-CA" smtClean="0"/>
              <a:pPr>
                <a:defRPr/>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This new provision will require a common exhaust duct with a central exhaust fan and a central lint trap in order to create a continuous negative pressure in the plenum, which prevents back drafting or short-circuiting of the air to non-operating drying appliances.  This would reduce the risk of fire associated with the build-up of lint.</a:t>
            </a:r>
          </a:p>
          <a:p>
            <a:endParaRPr lang="en-US" dirty="0" smtClean="0"/>
          </a:p>
          <a:p>
            <a:r>
              <a:rPr lang="en-US" dirty="0" smtClean="0"/>
              <a:t>Although requirements for access to appliances are already generally specified in Part 6, explanatory information is included to remind the users of the code that the venting of clothes dryers forms part of the ventilation systems and therefore access to central lint traps should also be readily accessible for servicing.</a:t>
            </a:r>
          </a:p>
          <a:p>
            <a:endParaRPr lang="en-CA" dirty="0" smtClean="0"/>
          </a:p>
        </p:txBody>
      </p:sp>
      <p:sp>
        <p:nvSpPr>
          <p:cNvPr id="4" name="Slide Number Placeholder 3"/>
          <p:cNvSpPr>
            <a:spLocks noGrp="1"/>
          </p:cNvSpPr>
          <p:nvPr>
            <p:ph type="sldNum" sz="quarter" idx="5"/>
          </p:nvPr>
        </p:nvSpPr>
        <p:spPr/>
        <p:txBody>
          <a:bodyPr/>
          <a:lstStyle/>
          <a:p>
            <a:pPr>
              <a:defRPr/>
            </a:pPr>
            <a:fld id="{9BC401AE-0EED-4328-8570-7788AB73495A}" type="slidenum">
              <a:rPr lang="en-CA" smtClean="0"/>
              <a:pPr>
                <a:defRPr/>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CA" dirty="0" smtClean="0"/>
              <a:t>Next, the changes to the National Plumbing Code of Canada will be reviewed, and include water pipe sizing, non-potable water system design, composite piping, and other miscellaneous items.</a:t>
            </a:r>
          </a:p>
        </p:txBody>
      </p:sp>
      <p:sp>
        <p:nvSpPr>
          <p:cNvPr id="4" name="Slide Number Placeholder 3"/>
          <p:cNvSpPr>
            <a:spLocks noGrp="1"/>
          </p:cNvSpPr>
          <p:nvPr>
            <p:ph type="sldNum" sz="quarter" idx="5"/>
          </p:nvPr>
        </p:nvSpPr>
        <p:spPr/>
        <p:txBody>
          <a:bodyPr/>
          <a:lstStyle/>
          <a:p>
            <a:pPr>
              <a:defRPr/>
            </a:pPr>
            <a:fld id="{4E58B42B-8170-49B2-B9BB-BB9022919AAD}" type="slidenum">
              <a:rPr lang="en-CA" smtClean="0"/>
              <a:pPr>
                <a:defRPr/>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xfrm>
            <a:off x="1181100" y="698500"/>
            <a:ext cx="4106863" cy="3079750"/>
          </a:xfrm>
          <a:noFill/>
          <a:ln>
            <a:solidFill>
              <a:srgbClr val="000000"/>
            </a:solidFill>
            <a:miter lim="800000"/>
            <a:headEnd/>
            <a:tailEnd/>
          </a:ln>
        </p:spPr>
      </p:sp>
      <p:sp>
        <p:nvSpPr>
          <p:cNvPr id="36867" name="Notes Placeholder 2"/>
          <p:cNvSpPr>
            <a:spLocks noGrp="1"/>
          </p:cNvSpPr>
          <p:nvPr>
            <p:ph type="body" idx="1"/>
          </p:nvPr>
        </p:nvSpPr>
        <p:spPr bwMode="auto">
          <a:xfrm>
            <a:off x="681038" y="3875088"/>
            <a:ext cx="5608637" cy="4181475"/>
          </a:xfrm>
        </p:spPr>
        <p:txBody>
          <a:bodyPr wrap="square" numCol="1" anchor="t" anchorCtr="0" compatLnSpc="1">
            <a:prstTxWarp prst="textNoShape">
              <a:avLst/>
            </a:prstTxWarp>
            <a:normAutofit/>
          </a:bodyPr>
          <a:lstStyle/>
          <a:p>
            <a:pPr>
              <a:defRPr/>
            </a:pPr>
            <a:r>
              <a:rPr lang="en-US" dirty="0" smtClean="0"/>
              <a:t>Work was undertaken to review new materials and technologies to determine if changes were needed to the pipe sizing information in the NPC. It was concluded that the information needed to be updated since the use of water-conserving appliances and fixtures in buildings and facilities is becoming standard practice. This results in a lower water usage, which has an impact on the water pipes delivering water to the building or facility. </a:t>
            </a:r>
          </a:p>
          <a:p>
            <a:pPr>
              <a:defRPr/>
            </a:pPr>
            <a:endParaRPr lang="en-US" dirty="0" smtClean="0"/>
          </a:p>
          <a:p>
            <a:pPr>
              <a:defRPr/>
            </a:pPr>
            <a:r>
              <a:rPr lang="en-US" dirty="0" smtClean="0"/>
              <a:t>Material was developed resulting in a number of changes to Section 2.6, which in turn created some discrepancies in the NPC.  Therefore, a multitude of minor changes were made to address these discrepancies as well as for clarification and updating purposes.  For examples, outdated values have been revised and, new materials and fixtures introduced, in order to reflect modern plumbing systems.</a:t>
            </a:r>
          </a:p>
          <a:p>
            <a:pPr>
              <a:defRPr/>
            </a:pPr>
            <a:endParaRPr lang="en-US" dirty="0" smtClean="0"/>
          </a:p>
          <a:p>
            <a:pPr>
              <a:defRPr/>
            </a:pPr>
            <a:r>
              <a:rPr lang="en-US" dirty="0" smtClean="0"/>
              <a:t>In Table 2.6.3.2.A., because of a conflict with referenced standards, the minimum flow pressure values given in the 2005 table were deleted.</a:t>
            </a:r>
          </a:p>
          <a:p>
            <a:pPr>
              <a:defRPr/>
            </a:pPr>
            <a:endParaRPr lang="en-US" dirty="0" smtClean="0"/>
          </a:p>
          <a:p>
            <a:pPr>
              <a:defRPr/>
            </a:pPr>
            <a:endParaRPr lang="en-CA" dirty="0" smtClean="0"/>
          </a:p>
        </p:txBody>
      </p:sp>
      <p:sp>
        <p:nvSpPr>
          <p:cNvPr id="4" name="Slide Number Placeholder 3"/>
          <p:cNvSpPr>
            <a:spLocks noGrp="1"/>
          </p:cNvSpPr>
          <p:nvPr>
            <p:ph type="sldNum" sz="quarter" idx="5"/>
          </p:nvPr>
        </p:nvSpPr>
        <p:spPr/>
        <p:txBody>
          <a:bodyPr/>
          <a:lstStyle/>
          <a:p>
            <a:pPr>
              <a:defRPr/>
            </a:pPr>
            <a:fld id="{97415B8A-2011-483A-A69A-E766676BF2C4}" type="slidenum">
              <a:rPr lang="en-CA" smtClean="0"/>
              <a:pPr>
                <a:defRPr/>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CA" dirty="0" smtClean="0"/>
              <a:t>Additional information</a:t>
            </a:r>
            <a:r>
              <a:rPr lang="en-US" dirty="0" smtClean="0"/>
              <a:t> has been added to clarify the method of designing hot and cold water systems for residential buildings by providing a generic method of design for water velocity.</a:t>
            </a:r>
          </a:p>
        </p:txBody>
      </p:sp>
      <p:sp>
        <p:nvSpPr>
          <p:cNvPr id="4" name="Slide Number Placeholder 3"/>
          <p:cNvSpPr>
            <a:spLocks noGrp="1"/>
          </p:cNvSpPr>
          <p:nvPr>
            <p:ph type="sldNum" sz="quarter" idx="5"/>
          </p:nvPr>
        </p:nvSpPr>
        <p:spPr/>
        <p:txBody>
          <a:bodyPr/>
          <a:lstStyle/>
          <a:p>
            <a:pPr>
              <a:defRPr/>
            </a:pPr>
            <a:fld id="{53C78FB2-9B31-41B0-8CBD-8D978B1B8213}" type="slidenum">
              <a:rPr lang="en-CA" smtClean="0"/>
              <a:pPr>
                <a:defRPr/>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Appendix  information regarding hydraulic load</a:t>
            </a:r>
            <a:r>
              <a:rPr lang="en-US" baseline="0" dirty="0" smtClean="0"/>
              <a:t> </a:t>
            </a:r>
            <a:r>
              <a:rPr lang="en-US" dirty="0" smtClean="0"/>
              <a:t>was updated and expanded upon to provide additional explanation as well as offer examples of water piping system design calculations for small commercial buildings using an empirical method.  It also describes an average pressure loss method. </a:t>
            </a:r>
            <a:endParaRPr lang="en-CA" dirty="0" smtClean="0"/>
          </a:p>
        </p:txBody>
      </p:sp>
      <p:sp>
        <p:nvSpPr>
          <p:cNvPr id="4" name="Slide Number Placeholder 3"/>
          <p:cNvSpPr>
            <a:spLocks noGrp="1"/>
          </p:cNvSpPr>
          <p:nvPr>
            <p:ph type="sldNum" sz="quarter" idx="5"/>
          </p:nvPr>
        </p:nvSpPr>
        <p:spPr/>
        <p:txBody>
          <a:bodyPr/>
          <a:lstStyle/>
          <a:p>
            <a:pPr>
              <a:defRPr/>
            </a:pPr>
            <a:fld id="{66B8C3B3-D978-4EEF-A61F-D643B7D2B9DB}" type="slidenum">
              <a:rPr lang="en-CA" smtClean="0"/>
              <a:pPr>
                <a:defRPr/>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Other appendix material was developed to provide guidance to the designer of water distribution systems as to what should be considered to ensure acceptable water quality destined for use as potable water. </a:t>
            </a:r>
            <a:endParaRPr lang="en-CA" smtClean="0"/>
          </a:p>
        </p:txBody>
      </p:sp>
      <p:sp>
        <p:nvSpPr>
          <p:cNvPr id="4" name="Slide Number Placeholder 3"/>
          <p:cNvSpPr>
            <a:spLocks noGrp="1"/>
          </p:cNvSpPr>
          <p:nvPr>
            <p:ph type="sldNum" sz="quarter" idx="5"/>
          </p:nvPr>
        </p:nvSpPr>
        <p:spPr/>
        <p:txBody>
          <a:bodyPr/>
          <a:lstStyle/>
          <a:p>
            <a:pPr>
              <a:defRPr/>
            </a:pPr>
            <a:fld id="{8FE14ECC-2E75-4A96-9072-BF751B0FFC00}" type="slidenum">
              <a:rPr lang="en-CA" smtClean="0"/>
              <a:pPr>
                <a:defRPr/>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Requirements are provided for sizing systems that use direct flush valves such as urinals and water closets. </a:t>
            </a:r>
          </a:p>
          <a:p>
            <a:endParaRPr lang="en-US" dirty="0" smtClean="0"/>
          </a:p>
          <a:p>
            <a:r>
              <a:rPr lang="en-US" dirty="0" smtClean="0"/>
              <a:t>Appendix material was updated to provide a simplified method of water system sizing that is permitted in buildings containing one or two dwelling units or row houses with separate water services.</a:t>
            </a:r>
          </a:p>
          <a:p>
            <a:endParaRPr lang="en-US" dirty="0" smtClean="0"/>
          </a:p>
          <a:p>
            <a:endParaRPr lang="en-CA" dirty="0" smtClean="0"/>
          </a:p>
        </p:txBody>
      </p:sp>
      <p:sp>
        <p:nvSpPr>
          <p:cNvPr id="4" name="Slide Number Placeholder 3"/>
          <p:cNvSpPr>
            <a:spLocks noGrp="1"/>
          </p:cNvSpPr>
          <p:nvPr>
            <p:ph type="sldNum" sz="quarter" idx="5"/>
          </p:nvPr>
        </p:nvSpPr>
        <p:spPr/>
        <p:txBody>
          <a:bodyPr/>
          <a:lstStyle/>
          <a:p>
            <a:pPr>
              <a:defRPr/>
            </a:pPr>
            <a:fld id="{2027B5D6-F1C5-4F4B-9BB2-7DB9C93A85B6}" type="slidenum">
              <a:rPr lang="en-CA" smtClean="0"/>
              <a:pPr>
                <a:defRPr/>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 new provision was developed to address non-potable water system design in recognition that these types of systems are presently being installed.  It addresses non-potable water used to supply water closets, urinals, and directly connected underground irrigation systems that only dispense water below the surface of the ground.  The design, fabrication and installation of a non-potable water system must be in accordance with good engineering practice.</a:t>
            </a:r>
          </a:p>
          <a:p>
            <a:endParaRPr lang="en-US" dirty="0" smtClean="0"/>
          </a:p>
          <a:p>
            <a:r>
              <a:rPr lang="en-US" dirty="0" smtClean="0"/>
              <a:t>The referenced documents only apply to the extent that they relate to the objectives of the NPC.  In this case, the objective is health.  Therefore the NPC doesn’t explicitly mandate the installation of non-potable water systems; it just says that if you install such a system, that you would need to “design, fabricate and install” it in such a way that it limits the probability that it could lead to harms to persons.</a:t>
            </a:r>
            <a:endParaRPr lang="en-CA" dirty="0" smtClean="0"/>
          </a:p>
        </p:txBody>
      </p:sp>
      <p:sp>
        <p:nvSpPr>
          <p:cNvPr id="4" name="Slide Number Placeholder 3"/>
          <p:cNvSpPr>
            <a:spLocks noGrp="1"/>
          </p:cNvSpPr>
          <p:nvPr>
            <p:ph type="sldNum" sz="quarter" idx="5"/>
          </p:nvPr>
        </p:nvSpPr>
        <p:spPr/>
        <p:txBody>
          <a:bodyPr/>
          <a:lstStyle/>
          <a:p>
            <a:pPr>
              <a:defRPr/>
            </a:pPr>
            <a:fld id="{EE48CCEE-1700-437A-813F-91C35C9F3E4F}" type="slidenum">
              <a:rPr lang="en-CA" smtClean="0"/>
              <a:pPr>
                <a:defRPr/>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xfrm>
            <a:off x="1485900" y="660400"/>
            <a:ext cx="4038600" cy="3028950"/>
          </a:xfrm>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pPr>
              <a:lnSpc>
                <a:spcPct val="80000"/>
              </a:lnSpc>
            </a:pPr>
            <a:r>
              <a:rPr lang="en-US" dirty="0" smtClean="0"/>
              <a:t>An interim change was sought and secured to ensure that an improved composite piping product made of polyethylene/aluminum/polyethylene, which is suitable for hot water applications, was recognized by the NPC.  It was demonstrated that the application of Sentence 2.2.5.13.(2) that prohibited this product was no longer justifiable.</a:t>
            </a:r>
          </a:p>
          <a:p>
            <a:pPr>
              <a:lnSpc>
                <a:spcPct val="80000"/>
              </a:lnSpc>
            </a:pPr>
            <a:endParaRPr lang="en-US" dirty="0" smtClean="0"/>
          </a:p>
          <a:p>
            <a:pPr>
              <a:lnSpc>
                <a:spcPct val="80000"/>
              </a:lnSpc>
            </a:pPr>
            <a:r>
              <a:rPr lang="en-US" dirty="0" smtClean="0"/>
              <a:t>Since mop or service sinks are typically floor mounted and are not usually provided with an accessible trap, the relevant provision was modified to provide an exception for these types of sinks.</a:t>
            </a:r>
          </a:p>
          <a:p>
            <a:pPr>
              <a:lnSpc>
                <a:spcPct val="80000"/>
              </a:lnSpc>
            </a:pPr>
            <a:endParaRPr lang="en-US" dirty="0" smtClean="0"/>
          </a:p>
          <a:p>
            <a:pPr>
              <a:lnSpc>
                <a:spcPct val="80000"/>
              </a:lnSpc>
            </a:pPr>
            <a:r>
              <a:rPr lang="en-US" dirty="0" smtClean="0"/>
              <a:t>The capacity and spacing of scuppers is clarified to prevent the pooling of water on the roof which could result in structural damage to the building envelope. On roofs with a single roof drain, and where the parapet height exceeds 150 mm or the adjacent wall flashing height, rainwater could enter the building and cause damage should the roof drain become plugged or overwhelmed by a rainfall exceeding the 15-minute rainfall.  A new provision has been added to provide a safeguard to this by requiring emergency roof overflows or scuppers and a minimum of 2 roof drains. </a:t>
            </a:r>
          </a:p>
          <a:p>
            <a:pPr>
              <a:lnSpc>
                <a:spcPct val="80000"/>
              </a:lnSpc>
            </a:pPr>
            <a:endParaRPr lang="en-US" dirty="0" smtClean="0"/>
          </a:p>
          <a:p>
            <a:pPr>
              <a:lnSpc>
                <a:spcPct val="80000"/>
              </a:lnSpc>
            </a:pPr>
            <a:r>
              <a:rPr lang="en-US" dirty="0" smtClean="0"/>
              <a:t>Due to changes in clothes washer designs, and the prevalence of front-loading machines with faster pump capacities, standpipe and trap dimensions have been changed to prevent overflowing. </a:t>
            </a:r>
          </a:p>
          <a:p>
            <a:pPr>
              <a:lnSpc>
                <a:spcPct val="80000"/>
              </a:lnSpc>
            </a:pPr>
            <a:endParaRPr lang="en-US" dirty="0" smtClean="0"/>
          </a:p>
          <a:p>
            <a:pPr>
              <a:lnSpc>
                <a:spcPct val="80000"/>
              </a:lnSpc>
            </a:pPr>
            <a:endParaRPr lang="en-CA" dirty="0" smtClean="0"/>
          </a:p>
        </p:txBody>
      </p:sp>
      <p:sp>
        <p:nvSpPr>
          <p:cNvPr id="4" name="Slide Number Placeholder 3"/>
          <p:cNvSpPr>
            <a:spLocks noGrp="1"/>
          </p:cNvSpPr>
          <p:nvPr>
            <p:ph type="sldNum" sz="quarter" idx="5"/>
          </p:nvPr>
        </p:nvSpPr>
        <p:spPr/>
        <p:txBody>
          <a:bodyPr/>
          <a:lstStyle/>
          <a:p>
            <a:pPr>
              <a:defRPr/>
            </a:pPr>
            <a:fld id="{9F9F72A4-B004-47CE-80E3-93F54F1E50BB}" type="slidenum">
              <a:rPr lang="en-CA" smtClean="0"/>
              <a:pPr>
                <a:defRPr/>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High-</a:t>
            </a:r>
            <a:r>
              <a:rPr lang="en-US" dirty="0" err="1" smtClean="0"/>
              <a:t>sudsing</a:t>
            </a:r>
            <a:r>
              <a:rPr lang="en-US" dirty="0" smtClean="0"/>
              <a:t> detergents used in clothes washers produce suds that tend to disrupt the venting action of venting systems.  This can result in spreading of the suds through the lower portions of multi-storey drainage systems and backup of the suds into fixtures.  Revisions were made to the NPC to provide guidance on how to avoid the creation of suds pressure zones.</a:t>
            </a:r>
            <a:endParaRPr lang="en-CA" dirty="0" smtClean="0"/>
          </a:p>
        </p:txBody>
      </p:sp>
      <p:sp>
        <p:nvSpPr>
          <p:cNvPr id="4" name="Slide Number Placeholder 3"/>
          <p:cNvSpPr>
            <a:spLocks noGrp="1"/>
          </p:cNvSpPr>
          <p:nvPr>
            <p:ph type="sldNum" sz="quarter" idx="5"/>
          </p:nvPr>
        </p:nvSpPr>
        <p:spPr/>
        <p:txBody>
          <a:bodyPr/>
          <a:lstStyle/>
          <a:p>
            <a:pPr>
              <a:defRPr/>
            </a:pPr>
            <a:fld id="{A431E236-1349-4222-885F-3240CF580A5F}" type="slidenum">
              <a:rPr lang="en-CA" smtClean="0"/>
              <a:pPr>
                <a:defRPr/>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This </a:t>
            </a:r>
            <a:r>
              <a:rPr lang="en-CA" dirty="0" smtClean="0"/>
              <a:t>Presentation is part of a series of 13</a:t>
            </a:r>
            <a:br>
              <a:rPr lang="en-CA" dirty="0" smtClean="0"/>
            </a:br>
            <a:r>
              <a:rPr lang="en-CA" dirty="0" smtClean="0"/>
              <a:t>on the 2010 National Model Construction Codes. </a:t>
            </a:r>
          </a:p>
          <a:p>
            <a:endParaRPr lang="en-CA" dirty="0" smtClean="0"/>
          </a:p>
          <a:p>
            <a:r>
              <a:rPr lang="en-CA" dirty="0" smtClean="0"/>
              <a:t>It is important to note that the model codes, which are developed </a:t>
            </a:r>
          </a:p>
          <a:p>
            <a:r>
              <a:rPr lang="en-CA" dirty="0" smtClean="0"/>
              <a:t>by the Canadian Commission on Building and Fire Codes </a:t>
            </a:r>
          </a:p>
          <a:p>
            <a:r>
              <a:rPr lang="en-CA" dirty="0" smtClean="0"/>
              <a:t>must be adopted by provincial/territorial authorities to become law.</a:t>
            </a:r>
          </a:p>
          <a:p>
            <a:endParaRPr lang="en-US" dirty="0" smtClean="0"/>
          </a:p>
          <a:p>
            <a:r>
              <a:rPr lang="en-US" dirty="0" smtClean="0"/>
              <a:t>This may mean that code requirements enacted by legislation within your province or territory might differ from what is presented here. </a:t>
            </a:r>
          </a:p>
          <a:p>
            <a:endParaRPr lang="en-US" dirty="0" smtClean="0"/>
          </a:p>
          <a:p>
            <a:r>
              <a:rPr lang="en-US" dirty="0" smtClean="0"/>
              <a:t>Please check with your local authority.</a:t>
            </a:r>
            <a:endParaRPr lang="en-CA" dirty="0" smtClean="0"/>
          </a:p>
          <a:p>
            <a:endParaRPr lang="en-US" dirty="0" smtClean="0"/>
          </a:p>
        </p:txBody>
      </p:sp>
      <p:sp>
        <p:nvSpPr>
          <p:cNvPr id="4" name="Slide Number Placeholder 3"/>
          <p:cNvSpPr>
            <a:spLocks noGrp="1"/>
          </p:cNvSpPr>
          <p:nvPr>
            <p:ph type="sldNum" sz="quarter" idx="5"/>
          </p:nvPr>
        </p:nvSpPr>
        <p:spPr/>
        <p:txBody>
          <a:bodyPr/>
          <a:lstStyle/>
          <a:p>
            <a:pPr>
              <a:defRPr/>
            </a:pPr>
            <a:fld id="{FCAF05DD-B9EC-494E-9B1D-D3578042A64B}" type="slidenum">
              <a:rPr lang="en-CA" smtClean="0"/>
              <a:pPr>
                <a:defRPr/>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r>
              <a:rPr lang="en-CA" dirty="0" smtClean="0"/>
              <a:t>Thank you, if you have any questions, please e-mail them to …</a:t>
            </a:r>
          </a:p>
        </p:txBody>
      </p:sp>
      <p:sp>
        <p:nvSpPr>
          <p:cNvPr id="4" name="Slide Number Placeholder 3"/>
          <p:cNvSpPr>
            <a:spLocks noGrp="1"/>
          </p:cNvSpPr>
          <p:nvPr>
            <p:ph type="sldNum" sz="quarter" idx="5"/>
          </p:nvPr>
        </p:nvSpPr>
        <p:spPr/>
        <p:txBody>
          <a:bodyPr/>
          <a:lstStyle/>
          <a:p>
            <a:pPr>
              <a:defRPr/>
            </a:pPr>
            <a:fld id="{B4B7F3DB-B8DD-44CA-9325-63F3A08821EA}" type="slidenum">
              <a:rPr lang="en-CA" smtClean="0"/>
              <a:pPr>
                <a:defRPr/>
              </a:pPr>
              <a:t>20</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cs typeface="Arial" pitchFamily="34" charset="0"/>
              </a:rPr>
              <a:t>There are two substantive changes to Part 6 of the NBC.  The first introduces new requirements for acceptable air for building ventilation purposes.  The second modifies existing requirements that address venting of laundry drying appliances, including collective venting of multiple installations.</a:t>
            </a:r>
            <a:endParaRPr lang="en-CA" dirty="0" smtClean="0">
              <a:cs typeface="Arial" pitchFamily="34" charset="0"/>
            </a:endParaRPr>
          </a:p>
          <a:p>
            <a:endParaRPr lang="en-CA" dirty="0" smtClean="0"/>
          </a:p>
        </p:txBody>
      </p:sp>
      <p:sp>
        <p:nvSpPr>
          <p:cNvPr id="4" name="Slide Number Placeholder 3"/>
          <p:cNvSpPr>
            <a:spLocks noGrp="1"/>
          </p:cNvSpPr>
          <p:nvPr>
            <p:ph type="sldNum" sz="quarter" idx="5"/>
          </p:nvPr>
        </p:nvSpPr>
        <p:spPr/>
        <p:txBody>
          <a:bodyPr/>
          <a:lstStyle/>
          <a:p>
            <a:pPr>
              <a:defRPr/>
            </a:pPr>
            <a:fld id="{CB549944-1E41-4FC2-955D-22F9A480C9ED}" type="slidenum">
              <a:rPr lang="en-CA" smtClean="0"/>
              <a:pPr>
                <a:defRPr/>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There were no requirements in the 2005 NBC regarding what constitutes acceptable air for building ventilation purposes with respect to the concentration of particles and gases. The past practice of ventilating buildings assumed that the air being introduced to the indoor building environment was acceptable. It has become evident that, in some areas in Canada, the quality of the air being introduced may not be acceptable to ventilate buildings unless particles and gasses are first removed or reduced.</a:t>
            </a:r>
          </a:p>
          <a:p>
            <a:endParaRPr lang="en-US" dirty="0" smtClean="0"/>
          </a:p>
          <a:p>
            <a:r>
              <a:rPr lang="en-US" dirty="0" smtClean="0"/>
              <a:t>It has recently been estimated </a:t>
            </a:r>
            <a:r>
              <a:rPr lang="en-US" smtClean="0"/>
              <a:t>that </a:t>
            </a:r>
            <a:r>
              <a:rPr lang="en-US" smtClean="0"/>
              <a:t>many Canadians </a:t>
            </a:r>
            <a:r>
              <a:rPr lang="en-US" dirty="0" smtClean="0"/>
              <a:t>are exposed to poor air quality via the building ventilation system. Since using contaminated air to ventilate a building can create adverse health effects on the occupants, Part 6 of the 2010 NBC has set maximum levels of particulate matter, ground-level ozone and carbon monoxide in air for building ventilation purposes.</a:t>
            </a:r>
            <a:endParaRPr lang="en-CA" dirty="0" smtClean="0"/>
          </a:p>
        </p:txBody>
      </p:sp>
      <p:sp>
        <p:nvSpPr>
          <p:cNvPr id="4" name="Slide Number Placeholder 3"/>
          <p:cNvSpPr>
            <a:spLocks noGrp="1"/>
          </p:cNvSpPr>
          <p:nvPr>
            <p:ph type="sldNum" sz="quarter" idx="5"/>
          </p:nvPr>
        </p:nvSpPr>
        <p:spPr/>
        <p:txBody>
          <a:bodyPr/>
          <a:lstStyle/>
          <a:p>
            <a:pPr>
              <a:defRPr/>
            </a:pPr>
            <a:fld id="{67109089-D029-40BA-A8FB-7766298C1EE8}" type="slidenum">
              <a:rPr lang="en-CA" smtClean="0"/>
              <a:pPr>
                <a:defRPr/>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a:defRPr/>
            </a:pPr>
            <a:r>
              <a:rPr lang="en-CA" dirty="0" smtClean="0"/>
              <a:t>These limits are based on the NAAQOs benchmark levels.  The goal is to reduce the probability that, as a result of the design of the ventilation system, a person in the building will be exposed to an unacceptable risk of illness due to inadequate indoor air quality. </a:t>
            </a:r>
          </a:p>
          <a:p>
            <a:pPr>
              <a:defRPr/>
            </a:pPr>
            <a:endParaRPr lang="en-US" dirty="0" smtClean="0"/>
          </a:p>
          <a:p>
            <a:pPr>
              <a:defRPr/>
            </a:pPr>
            <a:r>
              <a:rPr lang="en-US" dirty="0" smtClean="0"/>
              <a:t>The National Ambient Air Quality Objectives (NAAQOs) identify benchmark levels of acceptable outdoor air quality for the protection of public health.  These documents are published under Section 8, Part 1, of the Canadian Environmental Protection Act (CEPA).  In order to manage the air quality of a building’s indoor environment, and thus reduce the occurrence of the occupants’ adverse health effects, the outdoor air for building ventilation purposes necessarily needs to be addressed.  </a:t>
            </a:r>
          </a:p>
          <a:p>
            <a:pPr>
              <a:defRPr/>
            </a:pPr>
            <a:endParaRPr lang="en-US" dirty="0" smtClean="0"/>
          </a:p>
          <a:p>
            <a:pPr>
              <a:defRPr/>
            </a:pPr>
            <a:r>
              <a:rPr lang="en-US" dirty="0" smtClean="0"/>
              <a:t>The NAAQOs provide a legitimate source of information from cognizant authorities in determining the maximum acceptable levels of particles and gases that a building ventilation system should introduce directly to the interior environment.  The air contaminants that have been identified, and objectives developed, are particulate matter, ground-level ozone and carbon monoxide.</a:t>
            </a:r>
            <a:endParaRPr lang="en-CA" dirty="0"/>
          </a:p>
        </p:txBody>
      </p:sp>
      <p:sp>
        <p:nvSpPr>
          <p:cNvPr id="4" name="Slide Number Placeholder 3"/>
          <p:cNvSpPr>
            <a:spLocks noGrp="1"/>
          </p:cNvSpPr>
          <p:nvPr>
            <p:ph type="sldNum" sz="quarter" idx="5"/>
          </p:nvPr>
        </p:nvSpPr>
        <p:spPr/>
        <p:txBody>
          <a:bodyPr/>
          <a:lstStyle/>
          <a:p>
            <a:pPr>
              <a:defRPr/>
            </a:pPr>
            <a:fld id="{F4DED75E-9118-471A-9D27-7FC58EA81447}" type="slidenum">
              <a:rPr lang="en-CA" smtClean="0"/>
              <a:pPr>
                <a:defRPr/>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 new requirement has also been added to address air for building ventilation purposes that is not within the limits set for particulate matter, ground-level ozone and carbon monoxide.  The provision will make it a requirement to provide a means by which particles and gases are reduced to at least the set maximum levels prior to the introduction of outdoor air to the indoor occupied spaces.  </a:t>
            </a:r>
          </a:p>
          <a:p>
            <a:endParaRPr lang="en-US" dirty="0" smtClean="0"/>
          </a:p>
          <a:p>
            <a:r>
              <a:rPr lang="en-US" dirty="0" smtClean="0"/>
              <a:t>This would reduce the potential that failure to remove these particles and gases at their point of origin would lead to an accumulation in excessive concentrations.  The inclusion of this requirement would ensure that the indoor air quality is at an acceptable level, which in turn would reduce the occurrence of adverse health effects on the occupants.</a:t>
            </a:r>
            <a:endParaRPr lang="en-CA" dirty="0" smtClean="0"/>
          </a:p>
        </p:txBody>
      </p:sp>
      <p:sp>
        <p:nvSpPr>
          <p:cNvPr id="4" name="Slide Number Placeholder 3"/>
          <p:cNvSpPr>
            <a:spLocks noGrp="1"/>
          </p:cNvSpPr>
          <p:nvPr>
            <p:ph type="sldNum" sz="quarter" idx="5"/>
          </p:nvPr>
        </p:nvSpPr>
        <p:spPr/>
        <p:txBody>
          <a:bodyPr/>
          <a:lstStyle/>
          <a:p>
            <a:pPr>
              <a:defRPr/>
            </a:pPr>
            <a:fld id="{AACB79E7-5302-42C4-9B7A-1D99EA1F8B77}" type="slidenum">
              <a:rPr lang="en-CA" smtClean="0"/>
              <a:pPr>
                <a:defRPr/>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The discharge of contaminated and moisture-laden air into a building environment can create poor indoor air quality, a fire hazard and excessive humidity.  This could cause adverse health effects on the occupants due to the particulates and other contaminants, and due to possible mould growth as a result. </a:t>
            </a:r>
          </a:p>
          <a:p>
            <a:endParaRPr lang="en-US" dirty="0" smtClean="0"/>
          </a:p>
          <a:p>
            <a:r>
              <a:rPr lang="en-US" dirty="0" smtClean="0"/>
              <a:t>For example, exposure to particulates at certain levels can cause various health effects such as eye irritation and respiratory illnesses as well as trigger asthma and allergy related symptoms.  Also, excessive humidity, combined with the heat generated by the drying appliance, can accelerate a chemical reaction that triggers an increase in the off-gassing from materials and fabrics.  Excessive humidity can encourage the growth of viable organisms such as mould and bacteria, cause a deterioration of the building assembly and cause the build-up of particulates such as lint which can be a fire hazard.</a:t>
            </a:r>
            <a:endParaRPr lang="en-CA" dirty="0" smtClean="0"/>
          </a:p>
        </p:txBody>
      </p:sp>
      <p:sp>
        <p:nvSpPr>
          <p:cNvPr id="4" name="Slide Number Placeholder 3"/>
          <p:cNvSpPr>
            <a:spLocks noGrp="1"/>
          </p:cNvSpPr>
          <p:nvPr>
            <p:ph type="sldNum" sz="quarter" idx="5"/>
          </p:nvPr>
        </p:nvSpPr>
        <p:spPr/>
        <p:txBody>
          <a:bodyPr/>
          <a:lstStyle/>
          <a:p>
            <a:pPr>
              <a:defRPr/>
            </a:pPr>
            <a:fld id="{4E8E5BD8-1DBD-45FE-BD3D-364C0212734C}" type="slidenum">
              <a:rPr lang="en-CA" smtClean="0"/>
              <a:pPr>
                <a:defRPr/>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xfrm>
            <a:off x="730250" y="4435475"/>
            <a:ext cx="5608638" cy="4183063"/>
          </a:xfrm>
          <a:noFill/>
        </p:spPr>
        <p:txBody>
          <a:bodyPr wrap="square" numCol="1" anchor="t" anchorCtr="0" compatLnSpc="1">
            <a:prstTxWarp prst="textNoShape">
              <a:avLst/>
            </a:prstTxWarp>
          </a:bodyPr>
          <a:lstStyle/>
          <a:p>
            <a:r>
              <a:rPr lang="en-US" dirty="0" smtClean="0"/>
              <a:t>To address these concerns, new requirements are added to Article 6.2.3.8. Exhaust Ducts and Outlets.  </a:t>
            </a:r>
            <a:endParaRPr lang="en-CA" dirty="0" smtClean="0"/>
          </a:p>
          <a:p>
            <a:endParaRPr lang="en-US" dirty="0" smtClean="0"/>
          </a:p>
          <a:p>
            <a:r>
              <a:rPr lang="en-US" dirty="0" smtClean="0"/>
              <a:t>The new Sentence 9 provision controls the source of the contaminants by requiring that the venting of laundry drying appliances discharge directly to the outdoors.  This would reduce the amount of particulates and the level of humidity in the indoor building environment, therefore increasing the indoor air quality of the building.  Control of the source of the contaminants would also reduce the occurrence of fire and the deterioration of the building assembly.</a:t>
            </a:r>
            <a:endParaRPr lang="en-CA" dirty="0" smtClean="0"/>
          </a:p>
        </p:txBody>
      </p:sp>
      <p:sp>
        <p:nvSpPr>
          <p:cNvPr id="4" name="Slide Number Placeholder 3"/>
          <p:cNvSpPr>
            <a:spLocks noGrp="1"/>
          </p:cNvSpPr>
          <p:nvPr>
            <p:ph type="sldNum" sz="quarter" idx="5"/>
          </p:nvPr>
        </p:nvSpPr>
        <p:spPr/>
        <p:txBody>
          <a:bodyPr/>
          <a:lstStyle/>
          <a:p>
            <a:pPr>
              <a:defRPr/>
            </a:pPr>
            <a:fld id="{68AD0B80-3402-47E3-A917-5F5E5649F869}" type="slidenum">
              <a:rPr lang="en-CA" smtClean="0"/>
              <a:pPr>
                <a:defRPr/>
              </a:pPr>
              <a:t>8</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Sentence 8 addresses the collective venting of multiple installations of laundry drying appliances, which can cause a build-up of lint in the exhaust ducts when one or more laundry drying appliances are not in use.  Collective venting may also cause short-circuiting of the air to non-operating drying appliances.  These situations may cause a fire hazard.</a:t>
            </a:r>
          </a:p>
          <a:p>
            <a:endParaRPr lang="en-US" dirty="0" smtClean="0"/>
          </a:p>
          <a:p>
            <a:endParaRPr lang="en-CA" dirty="0" smtClean="0"/>
          </a:p>
        </p:txBody>
      </p:sp>
      <p:sp>
        <p:nvSpPr>
          <p:cNvPr id="4" name="Slide Number Placeholder 3"/>
          <p:cNvSpPr>
            <a:spLocks noGrp="1"/>
          </p:cNvSpPr>
          <p:nvPr>
            <p:ph type="sldNum" sz="quarter" idx="5"/>
          </p:nvPr>
        </p:nvSpPr>
        <p:spPr/>
        <p:txBody>
          <a:bodyPr/>
          <a:lstStyle/>
          <a:p>
            <a:pPr>
              <a:defRPr/>
            </a:pPr>
            <a:fld id="{E80F0AA8-1526-4F8D-80D4-5DA15B5B2569}" type="slidenum">
              <a:rPr lang="en-CA" smtClean="0"/>
              <a:pPr>
                <a:defRPr/>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4098" descr="corp_e_tw"/>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6563" name="Rectangle 4099"/>
          <p:cNvSpPr>
            <a:spLocks noGrp="1" noChangeArrowheads="1"/>
          </p:cNvSpPr>
          <p:nvPr>
            <p:ph type="subTitle" idx="1"/>
          </p:nvPr>
        </p:nvSpPr>
        <p:spPr>
          <a:xfrm>
            <a:off x="1371600" y="4114800"/>
            <a:ext cx="6400800" cy="1219200"/>
          </a:xfrm>
        </p:spPr>
        <p:txBody>
          <a:bodyPr/>
          <a:lstStyle>
            <a:lvl1pPr marL="0" indent="0" algn="ctr">
              <a:buFontTx/>
              <a:buNone/>
              <a:defRPr sz="1800"/>
            </a:lvl1pPr>
          </a:lstStyle>
          <a:p>
            <a:r>
              <a:rPr lang="en-US"/>
              <a:t>Click to edit Master subtitle style</a:t>
            </a:r>
          </a:p>
        </p:txBody>
      </p:sp>
      <p:sp>
        <p:nvSpPr>
          <p:cNvPr id="66564" name="Rectangle 4100"/>
          <p:cNvSpPr>
            <a:spLocks noGrp="1" noChangeArrowheads="1"/>
          </p:cNvSpPr>
          <p:nvPr>
            <p:ph type="ctrTitle" sz="quarter"/>
          </p:nvPr>
        </p:nvSpPr>
        <p:spPr>
          <a:xfrm>
            <a:off x="685800" y="2971800"/>
            <a:ext cx="7772400" cy="1143000"/>
          </a:xfrm>
        </p:spPr>
        <p:txBody>
          <a:bodyPr/>
          <a:lstStyle>
            <a:lvl1pPr algn="ctr">
              <a:defRPr/>
            </a:lvl1pPr>
          </a:lstStyle>
          <a:p>
            <a:r>
              <a:rPr lang="en-US"/>
              <a:t>Click to edit Master title style</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2"/>
          <p:cNvSpPr txBox="1">
            <a:spLocks noGrp="1"/>
          </p:cNvSpPr>
          <p:nvPr userDrawn="1"/>
        </p:nvSpPr>
        <p:spPr>
          <a:xfrm>
            <a:off x="323850" y="6324600"/>
            <a:ext cx="2133600" cy="365125"/>
          </a:xfrm>
          <a:prstGeom prst="rect">
            <a:avLst/>
          </a:prstGeom>
          <a:noFill/>
        </p:spPr>
        <p:txBody>
          <a:bodyPr anchor="ctr"/>
          <a:lstStyle/>
          <a:p>
            <a:pPr>
              <a:defRPr/>
            </a:pPr>
            <a:endParaRPr lang="en-CA" sz="1200" b="0" dirty="0">
              <a:solidFill>
                <a:srgbClr val="898989"/>
              </a:solidFill>
              <a:latin typeface="Calibri" pitchFamily="34" charset="0"/>
            </a:endParaRPr>
          </a:p>
        </p:txBody>
      </p:sp>
      <p:sp>
        <p:nvSpPr>
          <p:cNvPr id="5" name="Slide Number Placeholder 3"/>
          <p:cNvSpPr txBox="1">
            <a:spLocks noGrp="1"/>
          </p:cNvSpPr>
          <p:nvPr userDrawn="1"/>
        </p:nvSpPr>
        <p:spPr>
          <a:xfrm>
            <a:off x="6732588" y="6356350"/>
            <a:ext cx="2133600" cy="365125"/>
          </a:xfrm>
          <a:prstGeom prst="rect">
            <a:avLst/>
          </a:prstGeom>
          <a:noFill/>
        </p:spPr>
        <p:txBody>
          <a:bodyPr anchor="ctr"/>
          <a:lstStyle/>
          <a:p>
            <a:pPr algn="r" fontAlgn="auto">
              <a:spcBef>
                <a:spcPts val="0"/>
              </a:spcBef>
              <a:spcAft>
                <a:spcPts val="0"/>
              </a:spcAft>
              <a:defRPr/>
            </a:pPr>
            <a:fld id="{BBD1D6FE-C6D7-472F-A660-DA6E81D24BA3}" type="slidenum">
              <a:rPr lang="en-CA" sz="1200" b="0">
                <a:solidFill>
                  <a:schemeClr val="tx1">
                    <a:tint val="75000"/>
                  </a:schemeClr>
                </a:solidFill>
                <a:latin typeface="+mn-lt"/>
              </a:rPr>
              <a:pPr algn="r" fontAlgn="auto">
                <a:spcBef>
                  <a:spcPts val="0"/>
                </a:spcBef>
                <a:spcAft>
                  <a:spcPts val="0"/>
                </a:spcAft>
                <a:defRPr/>
              </a:pPr>
              <a:t>‹#›</a:t>
            </a:fld>
            <a:endParaRPr lang="en-CA" sz="1200" b="0" dirty="0">
              <a:solidFill>
                <a:schemeClr val="tx1">
                  <a:tint val="75000"/>
                </a:schemeClr>
              </a:solidFill>
              <a:latin typeface="+mn-lt"/>
            </a:endParaRPr>
          </a:p>
        </p:txBody>
      </p:sp>
      <p:pic>
        <p:nvPicPr>
          <p:cNvPr id="6" name="Picture 6" descr="presentations-e.jpg"/>
          <p:cNvPicPr>
            <a:picLocks noChangeAspect="1"/>
          </p:cNvPicPr>
          <p:nvPr userDrawn="1"/>
        </p:nvPicPr>
        <p:blipFill>
          <a:blip r:embed="rId2" cstate="print"/>
          <a:srcRect/>
          <a:stretch>
            <a:fillRect/>
          </a:stretch>
        </p:blipFill>
        <p:spPr bwMode="auto">
          <a:xfrm>
            <a:off x="7380288" y="333375"/>
            <a:ext cx="1504950" cy="904875"/>
          </a:xfrm>
          <a:prstGeom prst="rect">
            <a:avLst/>
          </a:prstGeom>
          <a:noFill/>
          <a:ln w="9525">
            <a:noFill/>
            <a:miter lim="800000"/>
            <a:headEnd/>
            <a:tailEnd/>
          </a:ln>
        </p:spPr>
      </p:pic>
      <p:cxnSp>
        <p:nvCxnSpPr>
          <p:cNvPr id="7" name="Straight Connector 7"/>
          <p:cNvCxnSpPr>
            <a:cxnSpLocks noChangeShapeType="1"/>
          </p:cNvCxnSpPr>
          <p:nvPr userDrawn="1"/>
        </p:nvCxnSpPr>
        <p:spPr bwMode="auto">
          <a:xfrm>
            <a:off x="323850" y="1268413"/>
            <a:ext cx="8424863" cy="0"/>
          </a:xfrm>
          <a:prstGeom prst="line">
            <a:avLst/>
          </a:prstGeom>
          <a:noFill/>
          <a:ln w="12700" algn="ctr">
            <a:solidFill>
              <a:srgbClr val="006699"/>
            </a:solidFill>
            <a:round/>
            <a:headEnd/>
            <a:tailEnd/>
          </a:ln>
        </p:spPr>
      </p:cxnSp>
      <p:sp>
        <p:nvSpPr>
          <p:cNvPr id="2" name="Title 1"/>
          <p:cNvSpPr>
            <a:spLocks noGrp="1"/>
          </p:cNvSpPr>
          <p:nvPr>
            <p:ph type="title"/>
          </p:nvPr>
        </p:nvSpPr>
        <p:spPr>
          <a:xfrm>
            <a:off x="300608" y="260648"/>
            <a:ext cx="7079704" cy="1043136"/>
          </a:xfrm>
        </p:spPr>
        <p:txBody>
          <a:bodyPr anchor="b"/>
          <a:lstStyle>
            <a:lvl1pPr algn="l">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02000"/>
            <a:ext cx="8458200" cy="42672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Rectangle 4"/>
          <p:cNvSpPr>
            <a:spLocks noGrp="1" noChangeArrowheads="1"/>
          </p:cNvSpPr>
          <p:nvPr>
            <p:ph type="ftr" sz="quarter" idx="10"/>
          </p:nvPr>
        </p:nvSpPr>
        <p:spPr/>
        <p:txBody>
          <a:bodyPr/>
          <a:lstStyle>
            <a:lvl1pPr>
              <a:defRPr/>
            </a:lvl1pPr>
          </a:lstStyle>
          <a:p>
            <a:pPr>
              <a:defRPr/>
            </a:pPr>
            <a:endParaRPr lang="en-CA"/>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304800" y="1905000"/>
            <a:ext cx="84582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5"/>
          <p:cNvSpPr>
            <a:spLocks noGrp="1" noChangeArrowheads="1"/>
          </p:cNvSpPr>
          <p:nvPr>
            <p:ph type="title"/>
          </p:nvPr>
        </p:nvSpPr>
        <p:spPr bwMode="auto">
          <a:xfrm>
            <a:off x="152400" y="0"/>
            <a:ext cx="5715000" cy="121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9" name="Rectangle 4"/>
          <p:cNvSpPr>
            <a:spLocks noGrp="1" noChangeArrowheads="1"/>
          </p:cNvSpPr>
          <p:nvPr>
            <p:ph type="ftr" sz="quarter" idx="3"/>
          </p:nvPr>
        </p:nvSpPr>
        <p:spPr bwMode="auto">
          <a:xfrm>
            <a:off x="3124200" y="6248400"/>
            <a:ext cx="2895600" cy="4572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b="0">
                <a:solidFill>
                  <a:schemeClr val="tx1"/>
                </a:solidFill>
                <a:latin typeface="Arial" charset="0"/>
              </a:defRPr>
            </a:lvl1pPr>
          </a:lstStyle>
          <a:p>
            <a:pPr>
              <a:defRPr/>
            </a:pPr>
            <a:endParaRPr lang="en-CA"/>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Lst>
  <p:transition/>
  <p:txStyles>
    <p:titleStyle>
      <a:lvl1pPr algn="l" rtl="0" eaLnBrk="0" fontAlgn="base" hangingPunct="0">
        <a:spcBef>
          <a:spcPct val="0"/>
        </a:spcBef>
        <a:spcAft>
          <a:spcPct val="0"/>
        </a:spcAft>
        <a:defRPr sz="3000" b="1">
          <a:solidFill>
            <a:srgbClr val="000066"/>
          </a:solidFill>
          <a:latin typeface="Arial" pitchFamily="34" charset="0"/>
          <a:ea typeface="+mj-ea"/>
          <a:cs typeface="+mj-cs"/>
        </a:defRPr>
      </a:lvl1pPr>
      <a:lvl2pPr algn="l" rtl="0" eaLnBrk="0" fontAlgn="base" hangingPunct="0">
        <a:spcBef>
          <a:spcPct val="0"/>
        </a:spcBef>
        <a:spcAft>
          <a:spcPct val="0"/>
        </a:spcAft>
        <a:defRPr sz="3000" b="1">
          <a:solidFill>
            <a:srgbClr val="000066"/>
          </a:solidFill>
          <a:latin typeface="Arial" charset="0"/>
        </a:defRPr>
      </a:lvl2pPr>
      <a:lvl3pPr algn="l" rtl="0" eaLnBrk="0" fontAlgn="base" hangingPunct="0">
        <a:spcBef>
          <a:spcPct val="0"/>
        </a:spcBef>
        <a:spcAft>
          <a:spcPct val="0"/>
        </a:spcAft>
        <a:defRPr sz="3000" b="1">
          <a:solidFill>
            <a:srgbClr val="000066"/>
          </a:solidFill>
          <a:latin typeface="Arial" charset="0"/>
        </a:defRPr>
      </a:lvl3pPr>
      <a:lvl4pPr algn="l" rtl="0" eaLnBrk="0" fontAlgn="base" hangingPunct="0">
        <a:spcBef>
          <a:spcPct val="0"/>
        </a:spcBef>
        <a:spcAft>
          <a:spcPct val="0"/>
        </a:spcAft>
        <a:defRPr sz="3000" b="1">
          <a:solidFill>
            <a:srgbClr val="000066"/>
          </a:solidFill>
          <a:latin typeface="Arial" charset="0"/>
        </a:defRPr>
      </a:lvl4pPr>
      <a:lvl5pPr algn="l" rtl="0" eaLnBrk="0" fontAlgn="base" hangingPunct="0">
        <a:spcBef>
          <a:spcPct val="0"/>
        </a:spcBef>
        <a:spcAft>
          <a:spcPct val="0"/>
        </a:spcAft>
        <a:defRPr sz="3000" b="1">
          <a:solidFill>
            <a:srgbClr val="000066"/>
          </a:solidFill>
          <a:latin typeface="Arial" charset="0"/>
        </a:defRPr>
      </a:lvl5pPr>
      <a:lvl6pPr marL="457200" algn="r" rtl="0" fontAlgn="base">
        <a:spcBef>
          <a:spcPct val="0"/>
        </a:spcBef>
        <a:spcAft>
          <a:spcPct val="0"/>
        </a:spcAft>
        <a:defRPr sz="3000" b="1">
          <a:solidFill>
            <a:srgbClr val="000066"/>
          </a:solidFill>
          <a:latin typeface="Arial" charset="0"/>
        </a:defRPr>
      </a:lvl6pPr>
      <a:lvl7pPr marL="914400" algn="r" rtl="0" fontAlgn="base">
        <a:spcBef>
          <a:spcPct val="0"/>
        </a:spcBef>
        <a:spcAft>
          <a:spcPct val="0"/>
        </a:spcAft>
        <a:defRPr sz="3000" b="1">
          <a:solidFill>
            <a:srgbClr val="000066"/>
          </a:solidFill>
          <a:latin typeface="Arial" charset="0"/>
        </a:defRPr>
      </a:lvl7pPr>
      <a:lvl8pPr marL="1371600" algn="r" rtl="0" fontAlgn="base">
        <a:spcBef>
          <a:spcPct val="0"/>
        </a:spcBef>
        <a:spcAft>
          <a:spcPct val="0"/>
        </a:spcAft>
        <a:defRPr sz="3000" b="1">
          <a:solidFill>
            <a:srgbClr val="000066"/>
          </a:solidFill>
          <a:latin typeface="Arial" charset="0"/>
        </a:defRPr>
      </a:lvl8pPr>
      <a:lvl9pPr marL="1828800" algn="r" rtl="0" fontAlgn="base">
        <a:spcBef>
          <a:spcPct val="0"/>
        </a:spcBef>
        <a:spcAft>
          <a:spcPct val="0"/>
        </a:spcAft>
        <a:defRPr sz="3000" b="1">
          <a:solidFill>
            <a:srgbClr val="000066"/>
          </a:solidFill>
          <a:latin typeface="Arial" charset="0"/>
        </a:defRPr>
      </a:lvl9pPr>
    </p:titleStyle>
    <p:bodyStyle>
      <a:lvl1pPr marL="342900" indent="-342900" algn="l" rtl="0" eaLnBrk="0" fontAlgn="base" hangingPunct="0">
        <a:spcBef>
          <a:spcPct val="20000"/>
        </a:spcBef>
        <a:spcAft>
          <a:spcPct val="0"/>
        </a:spcAft>
        <a:buChar char="•"/>
        <a:defRPr sz="2400">
          <a:solidFill>
            <a:srgbClr val="000066"/>
          </a:solidFill>
          <a:latin typeface="Arial" pitchFamily="34" charset="0"/>
          <a:ea typeface="+mn-ea"/>
          <a:cs typeface="+mn-cs"/>
        </a:defRPr>
      </a:lvl1pPr>
      <a:lvl2pPr marL="742950" indent="-285750" algn="l" rtl="0" eaLnBrk="0" fontAlgn="base" hangingPunct="0">
        <a:spcBef>
          <a:spcPct val="20000"/>
        </a:spcBef>
        <a:spcAft>
          <a:spcPct val="0"/>
        </a:spcAft>
        <a:buChar char="–"/>
        <a:defRPr sz="2000">
          <a:solidFill>
            <a:srgbClr val="000066"/>
          </a:solidFill>
          <a:latin typeface="Arial" pitchFamily="34" charset="0"/>
        </a:defRPr>
      </a:lvl2pPr>
      <a:lvl3pPr marL="1143000" indent="-228600" algn="l" rtl="0" eaLnBrk="0" fontAlgn="base" hangingPunct="0">
        <a:spcBef>
          <a:spcPct val="20000"/>
        </a:spcBef>
        <a:spcAft>
          <a:spcPct val="0"/>
        </a:spcAft>
        <a:buChar char="•"/>
        <a:defRPr>
          <a:solidFill>
            <a:srgbClr val="000066"/>
          </a:solidFill>
          <a:latin typeface="Arial" pitchFamily="34" charset="0"/>
        </a:defRPr>
      </a:lvl3pPr>
      <a:lvl4pPr marL="1600200" indent="-228600" algn="l" rtl="0" eaLnBrk="0" fontAlgn="base" hangingPunct="0">
        <a:spcBef>
          <a:spcPct val="20000"/>
        </a:spcBef>
        <a:spcAft>
          <a:spcPct val="0"/>
        </a:spcAft>
        <a:buChar char="–"/>
        <a:defRPr sz="1700">
          <a:solidFill>
            <a:srgbClr val="000066"/>
          </a:solidFill>
          <a:latin typeface="Arial" pitchFamily="34" charset="0"/>
        </a:defRPr>
      </a:lvl4pPr>
      <a:lvl5pPr marL="2057400" indent="-228600" algn="l" rtl="0" eaLnBrk="0" fontAlgn="base" hangingPunct="0">
        <a:spcBef>
          <a:spcPct val="20000"/>
        </a:spcBef>
        <a:spcAft>
          <a:spcPct val="0"/>
        </a:spcAft>
        <a:buChar char="»"/>
        <a:defRPr sz="1500">
          <a:solidFill>
            <a:srgbClr val="000066"/>
          </a:solidFill>
          <a:latin typeface="Arial" pitchFamily="34" charset="0"/>
        </a:defRPr>
      </a:lvl5pPr>
      <a:lvl6pPr marL="2514600" indent="-228600" algn="l" rtl="0" fontAlgn="base">
        <a:spcBef>
          <a:spcPct val="20000"/>
        </a:spcBef>
        <a:spcAft>
          <a:spcPct val="0"/>
        </a:spcAft>
        <a:buChar char="»"/>
        <a:defRPr sz="1500">
          <a:solidFill>
            <a:srgbClr val="000066"/>
          </a:solidFill>
          <a:latin typeface="+mn-lt"/>
        </a:defRPr>
      </a:lvl6pPr>
      <a:lvl7pPr marL="2971800" indent="-228600" algn="l" rtl="0" fontAlgn="base">
        <a:spcBef>
          <a:spcPct val="20000"/>
        </a:spcBef>
        <a:spcAft>
          <a:spcPct val="0"/>
        </a:spcAft>
        <a:buChar char="»"/>
        <a:defRPr sz="1500">
          <a:solidFill>
            <a:srgbClr val="000066"/>
          </a:solidFill>
          <a:latin typeface="+mn-lt"/>
        </a:defRPr>
      </a:lvl7pPr>
      <a:lvl8pPr marL="3429000" indent="-228600" algn="l" rtl="0" fontAlgn="base">
        <a:spcBef>
          <a:spcPct val="20000"/>
        </a:spcBef>
        <a:spcAft>
          <a:spcPct val="0"/>
        </a:spcAft>
        <a:buChar char="»"/>
        <a:defRPr sz="1500">
          <a:solidFill>
            <a:srgbClr val="000066"/>
          </a:solidFill>
          <a:latin typeface="+mn-lt"/>
        </a:defRPr>
      </a:lvl8pPr>
      <a:lvl9pPr marL="3886200" indent="-228600" algn="l" rtl="0" fontAlgn="base">
        <a:spcBef>
          <a:spcPct val="20000"/>
        </a:spcBef>
        <a:spcAft>
          <a:spcPct val="0"/>
        </a:spcAft>
        <a:buChar char="»"/>
        <a:defRPr sz="1500">
          <a:solidFill>
            <a:srgbClr val="00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mailto:codes@nrc.gc.c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7" descr="code-fan-e.jpg"/>
          <p:cNvPicPr>
            <a:picLocks noChangeAspect="1"/>
          </p:cNvPicPr>
          <p:nvPr/>
        </p:nvPicPr>
        <p:blipFill>
          <a:blip r:embed="rId3" cstate="print"/>
          <a:srcRect/>
          <a:stretch>
            <a:fillRect/>
          </a:stretch>
        </p:blipFill>
        <p:spPr bwMode="auto">
          <a:xfrm>
            <a:off x="5651500" y="3860800"/>
            <a:ext cx="3163888" cy="1922463"/>
          </a:xfrm>
          <a:prstGeom prst="rect">
            <a:avLst/>
          </a:prstGeom>
          <a:noFill/>
          <a:ln w="9525">
            <a:noFill/>
            <a:miter lim="800000"/>
            <a:headEnd/>
            <a:tailEnd/>
          </a:ln>
        </p:spPr>
      </p:pic>
      <p:sp>
        <p:nvSpPr>
          <p:cNvPr id="4099" name="Rectangle 8"/>
          <p:cNvSpPr>
            <a:spLocks noGrp="1" noChangeArrowheads="1"/>
          </p:cNvSpPr>
          <p:nvPr>
            <p:ph type="ctrTitle"/>
          </p:nvPr>
        </p:nvSpPr>
        <p:spPr>
          <a:xfrm>
            <a:off x="1263650" y="3438525"/>
            <a:ext cx="4100513" cy="1143000"/>
          </a:xfrm>
        </p:spPr>
        <p:txBody>
          <a:bodyPr/>
          <a:lstStyle/>
          <a:p>
            <a:pPr algn="l" eaLnBrk="1" hangingPunct="1"/>
            <a:r>
              <a:rPr lang="en-CA" dirty="0" smtClean="0">
                <a:latin typeface="Arial" charset="0"/>
              </a:rPr>
              <a:t>NBC Part 6 – HVAC</a:t>
            </a:r>
            <a:br>
              <a:rPr lang="en-CA" dirty="0" smtClean="0">
                <a:latin typeface="Arial" charset="0"/>
              </a:rPr>
            </a:br>
            <a:r>
              <a:rPr lang="en-CA" dirty="0" smtClean="0">
                <a:latin typeface="Arial" charset="0"/>
              </a:rPr>
              <a:t>NPC – Plumbing</a:t>
            </a:r>
          </a:p>
        </p:txBody>
      </p:sp>
      <p:sp>
        <p:nvSpPr>
          <p:cNvPr id="4100" name="Rectangle 9"/>
          <p:cNvSpPr>
            <a:spLocks noGrp="1" noChangeArrowheads="1"/>
          </p:cNvSpPr>
          <p:nvPr>
            <p:ph type="subTitle" idx="1"/>
          </p:nvPr>
        </p:nvSpPr>
        <p:spPr>
          <a:xfrm>
            <a:off x="1263650" y="4797425"/>
            <a:ext cx="4029075" cy="787400"/>
          </a:xfrm>
        </p:spPr>
        <p:txBody>
          <a:bodyPr/>
          <a:lstStyle/>
          <a:p>
            <a:pPr algn="l" eaLnBrk="1" hangingPunct="1">
              <a:spcBef>
                <a:spcPct val="0"/>
              </a:spcBef>
            </a:pPr>
            <a:r>
              <a:rPr lang="en-CA" sz="1400" dirty="0" smtClean="0">
                <a:latin typeface="Arial" charset="0"/>
              </a:rPr>
              <a:t>Cathleen Taraschuk, P. Eng.</a:t>
            </a:r>
          </a:p>
          <a:p>
            <a:pPr algn="l" eaLnBrk="1" hangingPunct="1">
              <a:spcBef>
                <a:spcPct val="0"/>
              </a:spcBef>
            </a:pPr>
            <a:r>
              <a:rPr lang="en-CA" sz="1400" dirty="0" smtClean="0">
                <a:latin typeface="Arial" charset="0"/>
              </a:rPr>
              <a:t>NRC Canadian Codes Centre</a:t>
            </a:r>
          </a:p>
          <a:p>
            <a:pPr algn="l" eaLnBrk="1" hangingPunct="1">
              <a:spcBef>
                <a:spcPct val="0"/>
              </a:spcBef>
            </a:pPr>
            <a:r>
              <a:rPr lang="en-CA" sz="1400" dirty="0" smtClean="0">
                <a:latin typeface="Arial" charset="0"/>
              </a:rPr>
              <a:t>February 2011</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nchor="ctr"/>
          <a:lstStyle/>
          <a:p>
            <a:pPr algn="r" fontAlgn="auto">
              <a:spcBef>
                <a:spcPts val="0"/>
              </a:spcBef>
              <a:spcAft>
                <a:spcPts val="0"/>
              </a:spcAft>
              <a:defRPr/>
            </a:pPr>
            <a:fld id="{CE3A1A1A-E5F9-4BC4-B81D-77C56F59F34D}" type="slidenum">
              <a:rPr lang="en-CA" sz="1200" b="0">
                <a:solidFill>
                  <a:schemeClr val="tx1">
                    <a:tint val="75000"/>
                  </a:schemeClr>
                </a:solidFill>
                <a:latin typeface="+mn-lt"/>
              </a:rPr>
              <a:pPr algn="r" fontAlgn="auto">
                <a:spcBef>
                  <a:spcPts val="0"/>
                </a:spcBef>
                <a:spcAft>
                  <a:spcPts val="0"/>
                </a:spcAft>
                <a:defRPr/>
              </a:pPr>
              <a:t>1</a:t>
            </a:fld>
            <a:endParaRPr lang="en-CA" sz="1200" b="0">
              <a:solidFill>
                <a:schemeClr val="tx1">
                  <a:tint val="75000"/>
                </a:schemeClr>
              </a:solidFill>
              <a:latin typeface="+mn-lt"/>
            </a:endParaRPr>
          </a:p>
        </p:txBody>
      </p:sp>
      <p:sp>
        <p:nvSpPr>
          <p:cNvPr id="4102" name="TextBox 5"/>
          <p:cNvSpPr txBox="1">
            <a:spLocks noChangeArrowheads="1"/>
          </p:cNvSpPr>
          <p:nvPr/>
        </p:nvSpPr>
        <p:spPr bwMode="auto">
          <a:xfrm>
            <a:off x="1263650" y="3068638"/>
            <a:ext cx="5022850" cy="338137"/>
          </a:xfrm>
          <a:prstGeom prst="rect">
            <a:avLst/>
          </a:prstGeom>
          <a:noFill/>
          <a:ln w="9525">
            <a:noFill/>
            <a:miter lim="800000"/>
            <a:headEnd/>
            <a:tailEnd/>
          </a:ln>
        </p:spPr>
        <p:txBody>
          <a:bodyPr wrap="none">
            <a:spAutoFit/>
          </a:bodyPr>
          <a:lstStyle/>
          <a:p>
            <a:r>
              <a:rPr lang="en-US" sz="1600" b="0">
                <a:solidFill>
                  <a:srgbClr val="000066"/>
                </a:solidFill>
              </a:rPr>
              <a:t>2010 NATIONAL MODEL CONSTRUCTION CODES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300038" y="260350"/>
            <a:ext cx="7080250" cy="1042988"/>
          </a:xfrm>
        </p:spPr>
        <p:txBody>
          <a:bodyPr/>
          <a:lstStyle/>
          <a:p>
            <a:r>
              <a:rPr lang="en-US" smtClean="0">
                <a:latin typeface="Arial" charset="0"/>
              </a:rPr>
              <a:t>NBC Part 6 – Venting of Laundry Drying Appliances</a:t>
            </a:r>
            <a:endParaRPr lang="en-CA" smtClean="0">
              <a:latin typeface="Arial" charset="0"/>
            </a:endParaRPr>
          </a:p>
        </p:txBody>
      </p:sp>
      <p:sp>
        <p:nvSpPr>
          <p:cNvPr id="13315" name="Content Placeholder 6"/>
          <p:cNvSpPr>
            <a:spLocks noGrp="1"/>
          </p:cNvSpPr>
          <p:nvPr>
            <p:ph idx="1"/>
          </p:nvPr>
        </p:nvSpPr>
        <p:spPr>
          <a:xfrm>
            <a:off x="304800" y="1601788"/>
            <a:ext cx="8458200" cy="4267200"/>
          </a:xfrm>
        </p:spPr>
        <p:txBody>
          <a:bodyPr/>
          <a:lstStyle/>
          <a:p>
            <a:r>
              <a:rPr lang="en-US" smtClean="0">
                <a:latin typeface="Arial" charset="0"/>
              </a:rPr>
              <a:t>Collective venting → lint build-up and/or short circuiting </a:t>
            </a:r>
            <a:br>
              <a:rPr lang="en-US" smtClean="0">
                <a:latin typeface="Arial" charset="0"/>
              </a:rPr>
            </a:br>
            <a:r>
              <a:rPr lang="en-US" smtClean="0">
                <a:latin typeface="Arial" charset="0"/>
              </a:rPr>
              <a:t>of air → fire hazard</a:t>
            </a:r>
          </a:p>
          <a:p>
            <a:r>
              <a:rPr lang="en-US" smtClean="0">
                <a:latin typeface="Arial" charset="0"/>
              </a:rPr>
              <a:t>Provision requires</a:t>
            </a:r>
          </a:p>
          <a:p>
            <a:pPr lvl="1"/>
            <a:r>
              <a:rPr lang="en-US" smtClean="0">
                <a:latin typeface="Arial" charset="0"/>
              </a:rPr>
              <a:t>Common exhaust duct and fan to prevent short circuiting of air</a:t>
            </a:r>
          </a:p>
          <a:p>
            <a:pPr lvl="1"/>
            <a:r>
              <a:rPr lang="en-US" smtClean="0">
                <a:latin typeface="Arial" charset="0"/>
              </a:rPr>
              <a:t>Central lint trap for easy access and cleaning</a:t>
            </a:r>
          </a:p>
          <a:p>
            <a:endParaRPr lang="en-CA" smtClean="0">
              <a:latin typeface="Arial" charset="0"/>
            </a:endParaRPr>
          </a:p>
        </p:txBody>
      </p:sp>
      <p:pic>
        <p:nvPicPr>
          <p:cNvPr id="13316" name="Picture 7" descr="lint2.jpg"/>
          <p:cNvPicPr>
            <a:picLocks noChangeAspect="1"/>
          </p:cNvPicPr>
          <p:nvPr/>
        </p:nvPicPr>
        <p:blipFill>
          <a:blip r:embed="rId3" cstate="print"/>
          <a:srcRect/>
          <a:stretch>
            <a:fillRect/>
          </a:stretch>
        </p:blipFill>
        <p:spPr bwMode="auto">
          <a:xfrm>
            <a:off x="827088" y="4070350"/>
            <a:ext cx="2433637" cy="2160588"/>
          </a:xfrm>
          <a:prstGeom prst="rect">
            <a:avLst/>
          </a:prstGeom>
          <a:noFill/>
          <a:ln w="9525">
            <a:noFill/>
            <a:miter lim="800000"/>
            <a:headEnd/>
            <a:tailEnd/>
          </a:ln>
        </p:spPr>
      </p:pic>
      <p:pic>
        <p:nvPicPr>
          <p:cNvPr id="13317" name="Picture 8" descr="Dryer Duct fire.jpg"/>
          <p:cNvPicPr>
            <a:picLocks noChangeAspect="1"/>
          </p:cNvPicPr>
          <p:nvPr/>
        </p:nvPicPr>
        <p:blipFill>
          <a:blip r:embed="rId4" cstate="print"/>
          <a:srcRect/>
          <a:stretch>
            <a:fillRect/>
          </a:stretch>
        </p:blipFill>
        <p:spPr bwMode="auto">
          <a:xfrm>
            <a:off x="3563938" y="4070350"/>
            <a:ext cx="2160587" cy="2159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00038" y="260350"/>
            <a:ext cx="7080250" cy="1042988"/>
          </a:xfrm>
        </p:spPr>
        <p:txBody>
          <a:bodyPr/>
          <a:lstStyle/>
          <a:p>
            <a:r>
              <a:rPr lang="en-US" smtClean="0">
                <a:latin typeface="Arial" charset="0"/>
              </a:rPr>
              <a:t>NPC – Plumbing Overview </a:t>
            </a:r>
          </a:p>
        </p:txBody>
      </p:sp>
      <p:sp>
        <p:nvSpPr>
          <p:cNvPr id="14339" name="Content Placeholder 2"/>
          <p:cNvSpPr>
            <a:spLocks noGrp="1"/>
          </p:cNvSpPr>
          <p:nvPr>
            <p:ph idx="1"/>
          </p:nvPr>
        </p:nvSpPr>
        <p:spPr>
          <a:xfrm>
            <a:off x="304800" y="1601788"/>
            <a:ext cx="8458200" cy="4267200"/>
          </a:xfrm>
        </p:spPr>
        <p:txBody>
          <a:bodyPr/>
          <a:lstStyle/>
          <a:p>
            <a:r>
              <a:rPr lang="en-US" dirty="0" smtClean="0">
                <a:latin typeface="Arial" charset="0"/>
              </a:rPr>
              <a:t>Water pipe sizing</a:t>
            </a:r>
          </a:p>
          <a:p>
            <a:r>
              <a:rPr lang="en-US" dirty="0" smtClean="0">
                <a:latin typeface="Arial" charset="0"/>
              </a:rPr>
              <a:t>Non-potable water system design</a:t>
            </a:r>
          </a:p>
          <a:p>
            <a:r>
              <a:rPr lang="en-US" dirty="0" smtClean="0">
                <a:latin typeface="Arial" charset="0"/>
              </a:rPr>
              <a:t>Composite polyethylene/aluminum/polyethylene piping use for hot water</a:t>
            </a:r>
          </a:p>
          <a:p>
            <a:r>
              <a:rPr lang="en-US" dirty="0" smtClean="0">
                <a:latin typeface="Arial" charset="0"/>
              </a:rPr>
              <a:t>Miscellaneous</a:t>
            </a:r>
          </a:p>
          <a:p>
            <a:pPr lvl="1"/>
            <a:r>
              <a:rPr lang="en-US" dirty="0" smtClean="0">
                <a:latin typeface="Arial" charset="0"/>
              </a:rPr>
              <a:t>Traps for floor-mounted sinks</a:t>
            </a:r>
          </a:p>
          <a:p>
            <a:pPr lvl="1"/>
            <a:r>
              <a:rPr lang="en-US" dirty="0" smtClean="0">
                <a:latin typeface="Arial" charset="0"/>
              </a:rPr>
              <a:t>Suds pressure zones</a:t>
            </a:r>
          </a:p>
          <a:p>
            <a:pPr lvl="1"/>
            <a:r>
              <a:rPr lang="en-US" dirty="0" smtClean="0">
                <a:latin typeface="Arial" charset="0"/>
              </a:rPr>
              <a:t>Standpipe and trap dimensions</a:t>
            </a:r>
          </a:p>
          <a:p>
            <a:pPr lvl="1"/>
            <a:r>
              <a:rPr lang="en-US" dirty="0" smtClean="0">
                <a:latin typeface="Arial" charset="0"/>
              </a:rPr>
              <a:t>Drainage of roofs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1"/>
          <p:cNvGrpSpPr>
            <a:grpSpLocks/>
          </p:cNvGrpSpPr>
          <p:nvPr/>
        </p:nvGrpSpPr>
        <p:grpSpPr bwMode="auto">
          <a:xfrm>
            <a:off x="241300" y="2617788"/>
            <a:ext cx="8570913" cy="2814637"/>
            <a:chOff x="241062" y="2703862"/>
            <a:chExt cx="8571935" cy="2815379"/>
          </a:xfrm>
        </p:grpSpPr>
        <p:pic>
          <p:nvPicPr>
            <p:cNvPr id="15365" name="Picture 7"/>
            <p:cNvPicPr>
              <a:picLocks noChangeAspect="1" noChangeArrowheads="1"/>
            </p:cNvPicPr>
            <p:nvPr/>
          </p:nvPicPr>
          <p:blipFill>
            <a:blip r:embed="rId3" cstate="print"/>
            <a:srcRect/>
            <a:stretch>
              <a:fillRect/>
            </a:stretch>
          </p:blipFill>
          <p:spPr bwMode="auto">
            <a:xfrm>
              <a:off x="241062" y="2703862"/>
              <a:ext cx="8571935" cy="2610633"/>
            </a:xfrm>
            <a:prstGeom prst="rect">
              <a:avLst/>
            </a:prstGeom>
            <a:noFill/>
            <a:ln w="9525">
              <a:noFill/>
              <a:miter lim="800000"/>
              <a:headEnd/>
              <a:tailEnd/>
            </a:ln>
          </p:spPr>
        </p:pic>
        <p:grpSp>
          <p:nvGrpSpPr>
            <p:cNvPr id="15366" name="Group 20"/>
            <p:cNvGrpSpPr>
              <a:grpSpLocks/>
            </p:cNvGrpSpPr>
            <p:nvPr/>
          </p:nvGrpSpPr>
          <p:grpSpPr bwMode="auto">
            <a:xfrm>
              <a:off x="434124" y="5139343"/>
              <a:ext cx="8290009" cy="379898"/>
              <a:chOff x="434124" y="5139343"/>
              <a:chExt cx="8290009" cy="379898"/>
            </a:xfrm>
          </p:grpSpPr>
          <p:sp>
            <p:nvSpPr>
              <p:cNvPr id="15367" name="Line 8"/>
              <p:cNvSpPr>
                <a:spLocks noChangeShapeType="1"/>
              </p:cNvSpPr>
              <p:nvPr/>
            </p:nvSpPr>
            <p:spPr bwMode="auto">
              <a:xfrm>
                <a:off x="434124" y="5308444"/>
                <a:ext cx="4006340" cy="36745"/>
              </a:xfrm>
              <a:prstGeom prst="line">
                <a:avLst/>
              </a:prstGeom>
              <a:noFill/>
              <a:ln w="9525">
                <a:solidFill>
                  <a:schemeClr val="tx1"/>
                </a:solidFill>
                <a:round/>
                <a:headEnd/>
                <a:tailEnd/>
              </a:ln>
            </p:spPr>
            <p:txBody>
              <a:bodyPr/>
              <a:lstStyle/>
              <a:p>
                <a:endParaRPr lang="en-US"/>
              </a:p>
            </p:txBody>
          </p:sp>
          <p:sp>
            <p:nvSpPr>
              <p:cNvPr id="15368" name="Line 9"/>
              <p:cNvSpPr>
                <a:spLocks noChangeShapeType="1"/>
              </p:cNvSpPr>
              <p:nvPr/>
            </p:nvSpPr>
            <p:spPr bwMode="auto">
              <a:xfrm flipV="1">
                <a:off x="4436055" y="5139344"/>
                <a:ext cx="122983" cy="207547"/>
              </a:xfrm>
              <a:prstGeom prst="line">
                <a:avLst/>
              </a:prstGeom>
              <a:noFill/>
              <a:ln w="9525">
                <a:solidFill>
                  <a:schemeClr val="tx1"/>
                </a:solidFill>
                <a:round/>
                <a:headEnd/>
                <a:tailEnd/>
              </a:ln>
            </p:spPr>
            <p:txBody>
              <a:bodyPr/>
              <a:lstStyle/>
              <a:p>
                <a:endParaRPr lang="en-US"/>
              </a:p>
            </p:txBody>
          </p:sp>
          <p:sp>
            <p:nvSpPr>
              <p:cNvPr id="15369" name="Line 10"/>
              <p:cNvSpPr>
                <a:spLocks noChangeShapeType="1"/>
              </p:cNvSpPr>
              <p:nvPr/>
            </p:nvSpPr>
            <p:spPr bwMode="auto">
              <a:xfrm>
                <a:off x="4562362" y="5139343"/>
                <a:ext cx="66165" cy="376983"/>
              </a:xfrm>
              <a:prstGeom prst="line">
                <a:avLst/>
              </a:prstGeom>
              <a:noFill/>
              <a:ln w="9525">
                <a:solidFill>
                  <a:schemeClr val="tx1"/>
                </a:solidFill>
                <a:round/>
                <a:headEnd/>
                <a:tailEnd/>
              </a:ln>
            </p:spPr>
            <p:txBody>
              <a:bodyPr/>
              <a:lstStyle/>
              <a:p>
                <a:endParaRPr lang="en-US"/>
              </a:p>
            </p:txBody>
          </p:sp>
          <p:sp>
            <p:nvSpPr>
              <p:cNvPr id="15370" name="Line 12"/>
              <p:cNvSpPr>
                <a:spLocks noChangeShapeType="1"/>
              </p:cNvSpPr>
              <p:nvPr/>
            </p:nvSpPr>
            <p:spPr bwMode="auto">
              <a:xfrm>
                <a:off x="4751808" y="5309866"/>
                <a:ext cx="3972325" cy="0"/>
              </a:xfrm>
              <a:prstGeom prst="line">
                <a:avLst/>
              </a:prstGeom>
              <a:noFill/>
              <a:ln w="9525">
                <a:solidFill>
                  <a:schemeClr val="tx1"/>
                </a:solidFill>
                <a:round/>
                <a:headEnd/>
                <a:tailEnd/>
              </a:ln>
            </p:spPr>
            <p:txBody>
              <a:bodyPr/>
              <a:lstStyle/>
              <a:p>
                <a:endParaRPr lang="en-US"/>
              </a:p>
            </p:txBody>
          </p:sp>
          <p:sp>
            <p:nvSpPr>
              <p:cNvPr id="15371" name="Line 9"/>
              <p:cNvSpPr>
                <a:spLocks noChangeShapeType="1"/>
              </p:cNvSpPr>
              <p:nvPr/>
            </p:nvSpPr>
            <p:spPr bwMode="auto">
              <a:xfrm flipV="1">
                <a:off x="4631680" y="5311694"/>
                <a:ext cx="122983" cy="207547"/>
              </a:xfrm>
              <a:prstGeom prst="line">
                <a:avLst/>
              </a:prstGeom>
              <a:noFill/>
              <a:ln w="9525">
                <a:solidFill>
                  <a:schemeClr val="tx1"/>
                </a:solidFill>
                <a:round/>
                <a:headEnd/>
                <a:tailEnd/>
              </a:ln>
            </p:spPr>
            <p:txBody>
              <a:bodyPr/>
              <a:lstStyle/>
              <a:p>
                <a:endParaRPr lang="en-US"/>
              </a:p>
            </p:txBody>
          </p:sp>
        </p:grpSp>
      </p:grpSp>
      <p:sp>
        <p:nvSpPr>
          <p:cNvPr id="15363" name="Title 1"/>
          <p:cNvSpPr>
            <a:spLocks noGrp="1"/>
          </p:cNvSpPr>
          <p:nvPr>
            <p:ph type="title"/>
          </p:nvPr>
        </p:nvSpPr>
        <p:spPr>
          <a:xfrm>
            <a:off x="300038" y="260350"/>
            <a:ext cx="7080250" cy="1042988"/>
          </a:xfrm>
        </p:spPr>
        <p:txBody>
          <a:bodyPr/>
          <a:lstStyle/>
          <a:p>
            <a:r>
              <a:rPr lang="en-US" smtClean="0">
                <a:latin typeface="Arial" charset="0"/>
              </a:rPr>
              <a:t>NPC – Water Pipe Sizing</a:t>
            </a:r>
          </a:p>
        </p:txBody>
      </p:sp>
      <p:sp>
        <p:nvSpPr>
          <p:cNvPr id="15364" name="Content Placeholder 2"/>
          <p:cNvSpPr>
            <a:spLocks noGrp="1"/>
          </p:cNvSpPr>
          <p:nvPr>
            <p:ph idx="1"/>
          </p:nvPr>
        </p:nvSpPr>
        <p:spPr>
          <a:xfrm>
            <a:off x="304800" y="1601788"/>
            <a:ext cx="8630856" cy="4267200"/>
          </a:xfrm>
        </p:spPr>
        <p:txBody>
          <a:bodyPr/>
          <a:lstStyle/>
          <a:p>
            <a:r>
              <a:rPr lang="en-US" dirty="0" smtClean="0">
                <a:latin typeface="Arial" charset="0"/>
              </a:rPr>
              <a:t>New materials, appliances, equipment </a:t>
            </a:r>
            <a:r>
              <a:rPr lang="en-US" dirty="0" smtClean="0">
                <a:latin typeface="Arial" charset="0"/>
                <a:sym typeface="Symbol" pitchFamily="18" charset="2"/>
              </a:rPr>
              <a:t> need to update and expand material on sizing of water distribution systems</a:t>
            </a:r>
          </a:p>
          <a:p>
            <a:endParaRPr lang="en-US" dirty="0" smtClean="0">
              <a:latin typeface="Arial" charset="0"/>
              <a:sym typeface="Symbol" pitchFamily="18" charset="2"/>
            </a:endParaRPr>
          </a:p>
          <a:p>
            <a:endParaRPr lang="en-US" dirty="0" smtClean="0">
              <a:latin typeface="Arial" charset="0"/>
              <a:sym typeface="Symbol" pitchFamily="18" charset="2"/>
            </a:endParaRPr>
          </a:p>
          <a:p>
            <a:endParaRPr lang="en-US" dirty="0" smtClean="0">
              <a:latin typeface="Arial" charset="0"/>
              <a:sym typeface="Symbol" pitchFamily="18" charset="2"/>
            </a:endParaRPr>
          </a:p>
          <a:p>
            <a:endParaRPr lang="en-US" dirty="0" smtClean="0">
              <a:latin typeface="Arial" charset="0"/>
              <a:sym typeface="Symbol" pitchFamily="18" charset="2"/>
            </a:endParaRPr>
          </a:p>
          <a:p>
            <a:endParaRPr lang="en-US" dirty="0" smtClean="0">
              <a:latin typeface="Arial" charset="0"/>
              <a:sym typeface="Symbol" pitchFamily="18" charset="2"/>
            </a:endParaRPr>
          </a:p>
          <a:p>
            <a:endParaRPr lang="en-US" dirty="0" smtClean="0">
              <a:latin typeface="Arial" charset="0"/>
              <a:sym typeface="Symbol" pitchFamily="18" charset="2"/>
            </a:endParaRPr>
          </a:p>
          <a:p>
            <a:endParaRPr lang="en-US" dirty="0" smtClean="0">
              <a:latin typeface="Arial" charset="0"/>
              <a:sym typeface="Symbol" pitchFamily="18" charset="2"/>
            </a:endParaRPr>
          </a:p>
          <a:p>
            <a:r>
              <a:rPr lang="en-US" dirty="0" smtClean="0">
                <a:latin typeface="Arial" charset="0"/>
              </a:rPr>
              <a:t>Deletion of "Minimum Flow Pressure" values – conflict </a:t>
            </a:r>
            <a:br>
              <a:rPr lang="en-US" dirty="0" smtClean="0">
                <a:latin typeface="Arial" charset="0"/>
              </a:rPr>
            </a:br>
            <a:r>
              <a:rPr lang="en-US" dirty="0" smtClean="0">
                <a:latin typeface="Arial" charset="0"/>
              </a:rPr>
              <a:t>with standards</a:t>
            </a:r>
            <a:endParaRPr lang="en-US" dirty="0" smtClean="0">
              <a:latin typeface="Arial" charset="0"/>
              <a:sym typeface="Symbol" pitchFamily="18" charset="2"/>
            </a:endParaRPr>
          </a:p>
          <a:p>
            <a:pPr lvl="1"/>
            <a:endParaRPr lang="en-US" dirty="0" smtClean="0">
              <a:latin typeface="Arial" charset="0"/>
            </a:endParaRPr>
          </a:p>
          <a:p>
            <a:endParaRPr lang="en-US" dirty="0" smtClean="0">
              <a:latin typeface="Arial" charset="0"/>
              <a:sym typeface="Symbol" pitchFamily="18" charset="2"/>
            </a:endParaRPr>
          </a:p>
          <a:p>
            <a:pPr lvl="1"/>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6"/>
          <p:cNvPicPr>
            <a:picLocks noChangeAspect="1" noChangeArrowheads="1"/>
          </p:cNvPicPr>
          <p:nvPr/>
        </p:nvPicPr>
        <p:blipFill>
          <a:blip r:embed="rId3" cstate="print"/>
          <a:srcRect r="6088"/>
          <a:stretch>
            <a:fillRect/>
          </a:stretch>
        </p:blipFill>
        <p:spPr bwMode="auto">
          <a:xfrm>
            <a:off x="3429000" y="1744663"/>
            <a:ext cx="5308600" cy="4371975"/>
          </a:xfrm>
          <a:prstGeom prst="rect">
            <a:avLst/>
          </a:prstGeom>
          <a:noFill/>
          <a:ln w="9525">
            <a:solidFill>
              <a:srgbClr val="FF0000"/>
            </a:solidFill>
            <a:miter lim="800000"/>
            <a:headEnd/>
            <a:tailEnd/>
          </a:ln>
        </p:spPr>
      </p:pic>
      <p:sp>
        <p:nvSpPr>
          <p:cNvPr id="16387" name="Title 1"/>
          <p:cNvSpPr>
            <a:spLocks noGrp="1"/>
          </p:cNvSpPr>
          <p:nvPr>
            <p:ph type="title"/>
          </p:nvPr>
        </p:nvSpPr>
        <p:spPr>
          <a:xfrm>
            <a:off x="300038" y="260350"/>
            <a:ext cx="7080250" cy="1042988"/>
          </a:xfrm>
        </p:spPr>
        <p:txBody>
          <a:bodyPr/>
          <a:lstStyle/>
          <a:p>
            <a:r>
              <a:rPr lang="en-US" smtClean="0">
                <a:latin typeface="Arial" charset="0"/>
              </a:rPr>
              <a:t>NPC – Water Pipe Sizing</a:t>
            </a:r>
          </a:p>
        </p:txBody>
      </p:sp>
      <p:sp>
        <p:nvSpPr>
          <p:cNvPr id="16388" name="Content Placeholder 5"/>
          <p:cNvSpPr>
            <a:spLocks noGrp="1"/>
          </p:cNvSpPr>
          <p:nvPr>
            <p:ph idx="1"/>
          </p:nvPr>
        </p:nvSpPr>
        <p:spPr>
          <a:xfrm>
            <a:off x="282575" y="1587500"/>
            <a:ext cx="2743200" cy="4267200"/>
          </a:xfrm>
        </p:spPr>
        <p:txBody>
          <a:bodyPr/>
          <a:lstStyle/>
          <a:p>
            <a:r>
              <a:rPr lang="en-US" sz="2000" smtClean="0">
                <a:latin typeface="Arial" charset="0"/>
              </a:rPr>
              <a:t>Update to </a:t>
            </a:r>
            <a:br>
              <a:rPr lang="en-US" sz="2000" smtClean="0">
                <a:latin typeface="Arial" charset="0"/>
              </a:rPr>
            </a:br>
            <a:r>
              <a:rPr lang="en-US" sz="2000" smtClean="0">
                <a:latin typeface="Arial" charset="0"/>
              </a:rPr>
              <a:t>Article 2.6.3.4. Sentences and Table 2.6.3.4.A.</a:t>
            </a:r>
            <a:endParaRPr lang="en-US" sz="2000" smtClean="0">
              <a:latin typeface="Arial" charset="0"/>
              <a:sym typeface="Symbol" pitchFamily="18" charset="2"/>
            </a:endParaRPr>
          </a:p>
          <a:p>
            <a:pPr lvl="1"/>
            <a:endParaRPr lang="en-US" smtClean="0">
              <a:latin typeface="Arial" charset="0"/>
            </a:endParaRPr>
          </a:p>
          <a:p>
            <a:endParaRPr lang="en-US" sz="2000" smtClean="0">
              <a:latin typeface="Arial" charset="0"/>
            </a:endParaRPr>
          </a:p>
        </p:txBody>
      </p:sp>
      <p:pic>
        <p:nvPicPr>
          <p:cNvPr id="16389" name="Picture 6" descr="http://www.thomasehallplumbing.com/images/confusing%20pipe.jpg"/>
          <p:cNvPicPr>
            <a:picLocks noChangeAspect="1" noChangeArrowheads="1"/>
          </p:cNvPicPr>
          <p:nvPr/>
        </p:nvPicPr>
        <p:blipFill>
          <a:blip r:embed="rId4" cstate="print"/>
          <a:srcRect/>
          <a:stretch>
            <a:fillRect/>
          </a:stretch>
        </p:blipFill>
        <p:spPr bwMode="auto">
          <a:xfrm>
            <a:off x="763588" y="3224213"/>
            <a:ext cx="1533525" cy="14954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0038" y="260350"/>
            <a:ext cx="7080250" cy="1042988"/>
          </a:xfrm>
        </p:spPr>
        <p:txBody>
          <a:bodyPr/>
          <a:lstStyle/>
          <a:p>
            <a:r>
              <a:rPr lang="en-US" smtClean="0">
                <a:latin typeface="Arial" charset="0"/>
              </a:rPr>
              <a:t>NPC – Water Pipe Sizing</a:t>
            </a:r>
          </a:p>
        </p:txBody>
      </p:sp>
      <p:sp>
        <p:nvSpPr>
          <p:cNvPr id="17411" name="Content Placeholder 2"/>
          <p:cNvSpPr>
            <a:spLocks noGrp="1"/>
          </p:cNvSpPr>
          <p:nvPr>
            <p:ph idx="1"/>
          </p:nvPr>
        </p:nvSpPr>
        <p:spPr>
          <a:xfrm>
            <a:off x="304800" y="1601788"/>
            <a:ext cx="8458200" cy="4267200"/>
          </a:xfrm>
        </p:spPr>
        <p:txBody>
          <a:bodyPr/>
          <a:lstStyle/>
          <a:p>
            <a:r>
              <a:rPr lang="en-US" smtClean="0">
                <a:latin typeface="Arial" charset="0"/>
              </a:rPr>
              <a:t>Explicit appendix information on hydraulic load</a:t>
            </a:r>
          </a:p>
          <a:p>
            <a:r>
              <a:rPr lang="en-US" smtClean="0">
                <a:latin typeface="Arial" charset="0"/>
              </a:rPr>
              <a:t>Additional information and examples of design calculations for small commercial buildings by:</a:t>
            </a:r>
          </a:p>
          <a:p>
            <a:pPr lvl="1"/>
            <a:r>
              <a:rPr lang="en-US" smtClean="0">
                <a:latin typeface="Arial" charset="0"/>
                <a:sym typeface="Symbol" pitchFamily="18" charset="2"/>
              </a:rPr>
              <a:t>Empirical method</a:t>
            </a:r>
          </a:p>
          <a:p>
            <a:pPr lvl="1"/>
            <a:r>
              <a:rPr lang="en-US" smtClean="0">
                <a:latin typeface="Arial" charset="0"/>
                <a:sym typeface="Symbol" pitchFamily="18" charset="2"/>
              </a:rPr>
              <a:t>Pressure loss method</a:t>
            </a:r>
          </a:p>
          <a:p>
            <a:pPr lvl="1"/>
            <a:endParaRPr lang="en-US" smtClean="0">
              <a:latin typeface="Arial" charset="0"/>
            </a:endParaRPr>
          </a:p>
        </p:txBody>
      </p:sp>
      <p:pic>
        <p:nvPicPr>
          <p:cNvPr id="17412" name="Picture 4"/>
          <p:cNvPicPr>
            <a:picLocks noChangeAspect="1" noChangeArrowheads="1"/>
          </p:cNvPicPr>
          <p:nvPr/>
        </p:nvPicPr>
        <p:blipFill>
          <a:blip r:embed="rId3" cstate="print"/>
          <a:srcRect r="7848"/>
          <a:stretch>
            <a:fillRect/>
          </a:stretch>
        </p:blipFill>
        <p:spPr bwMode="auto">
          <a:xfrm>
            <a:off x="869950" y="3940175"/>
            <a:ext cx="7878763" cy="2201863"/>
          </a:xfrm>
          <a:prstGeom prst="rect">
            <a:avLst/>
          </a:prstGeom>
          <a:noFill/>
          <a:ln w="9525">
            <a:solidFill>
              <a:srgbClr val="FF0000"/>
            </a:solid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00038" y="260350"/>
            <a:ext cx="7080250" cy="1042988"/>
          </a:xfrm>
        </p:spPr>
        <p:txBody>
          <a:bodyPr/>
          <a:lstStyle/>
          <a:p>
            <a:r>
              <a:rPr lang="en-US" smtClean="0">
                <a:latin typeface="Arial" charset="0"/>
              </a:rPr>
              <a:t>NPC – Water Pipe Sizing</a:t>
            </a:r>
          </a:p>
        </p:txBody>
      </p:sp>
      <p:sp>
        <p:nvSpPr>
          <p:cNvPr id="18435" name="Content Placeholder 2"/>
          <p:cNvSpPr>
            <a:spLocks noGrp="1"/>
          </p:cNvSpPr>
          <p:nvPr>
            <p:ph idx="1"/>
          </p:nvPr>
        </p:nvSpPr>
        <p:spPr>
          <a:xfrm>
            <a:off x="304800" y="1601788"/>
            <a:ext cx="8458200" cy="4267200"/>
          </a:xfrm>
        </p:spPr>
        <p:txBody>
          <a:bodyPr/>
          <a:lstStyle/>
          <a:p>
            <a:r>
              <a:rPr lang="en-US" dirty="0" smtClean="0">
                <a:latin typeface="Arial" charset="0"/>
              </a:rPr>
              <a:t>Quality of water (hardness, pH, …) effect on pipe material</a:t>
            </a:r>
          </a:p>
          <a:p>
            <a:r>
              <a:rPr lang="en-US" dirty="0" smtClean="0">
                <a:latin typeface="Arial" charset="0"/>
              </a:rPr>
              <a:t>Addressed in Appendix Note</a:t>
            </a:r>
            <a:endParaRPr lang="en-US" dirty="0" smtClean="0">
              <a:latin typeface="Arial" charset="0"/>
              <a:sym typeface="Symbol" pitchFamily="18" charset="2"/>
            </a:endParaRPr>
          </a:p>
          <a:p>
            <a:pPr lvl="1"/>
            <a:endParaRPr lang="en-US" dirty="0" smtClean="0">
              <a:latin typeface="Arial" charset="0"/>
            </a:endParaRPr>
          </a:p>
        </p:txBody>
      </p:sp>
      <p:grpSp>
        <p:nvGrpSpPr>
          <p:cNvPr id="18436" name="Group 12"/>
          <p:cNvGrpSpPr>
            <a:grpSpLocks/>
          </p:cNvGrpSpPr>
          <p:nvPr/>
        </p:nvGrpSpPr>
        <p:grpSpPr bwMode="auto">
          <a:xfrm>
            <a:off x="457200" y="3341688"/>
            <a:ext cx="8004175" cy="1374775"/>
            <a:chOff x="457200" y="3341916"/>
            <a:chExt cx="8003695" cy="1375228"/>
          </a:xfrm>
        </p:grpSpPr>
        <p:pic>
          <p:nvPicPr>
            <p:cNvPr id="18437" name="Picture 4"/>
            <p:cNvPicPr>
              <a:picLocks noChangeAspect="1" noChangeArrowheads="1"/>
            </p:cNvPicPr>
            <p:nvPr/>
          </p:nvPicPr>
          <p:blipFill>
            <a:blip r:embed="rId3" cstate="print"/>
            <a:srcRect/>
            <a:stretch>
              <a:fillRect/>
            </a:stretch>
          </p:blipFill>
          <p:spPr bwMode="auto">
            <a:xfrm>
              <a:off x="457200" y="3341916"/>
              <a:ext cx="8001000" cy="1169988"/>
            </a:xfrm>
            <a:prstGeom prst="rect">
              <a:avLst/>
            </a:prstGeom>
            <a:noFill/>
            <a:ln w="9525">
              <a:solidFill>
                <a:srgbClr val="FF0000"/>
              </a:solidFill>
              <a:miter lim="800000"/>
              <a:headEnd/>
              <a:tailEnd/>
            </a:ln>
          </p:spPr>
        </p:pic>
        <p:grpSp>
          <p:nvGrpSpPr>
            <p:cNvPr id="18438" name="Group 10"/>
            <p:cNvGrpSpPr>
              <a:grpSpLocks/>
            </p:cNvGrpSpPr>
            <p:nvPr/>
          </p:nvGrpSpPr>
          <p:grpSpPr bwMode="auto">
            <a:xfrm>
              <a:off x="522516" y="4379687"/>
              <a:ext cx="7938379" cy="337457"/>
              <a:chOff x="288" y="3600"/>
              <a:chExt cx="4754" cy="336"/>
            </a:xfrm>
          </p:grpSpPr>
          <p:sp>
            <p:nvSpPr>
              <p:cNvPr id="18439" name="Line 5"/>
              <p:cNvSpPr>
                <a:spLocks noChangeShapeType="1"/>
              </p:cNvSpPr>
              <p:nvPr/>
            </p:nvSpPr>
            <p:spPr bwMode="auto">
              <a:xfrm>
                <a:off x="288" y="3744"/>
                <a:ext cx="2256" cy="0"/>
              </a:xfrm>
              <a:prstGeom prst="line">
                <a:avLst/>
              </a:prstGeom>
              <a:noFill/>
              <a:ln w="9525">
                <a:solidFill>
                  <a:schemeClr val="tx1"/>
                </a:solidFill>
                <a:round/>
                <a:headEnd/>
                <a:tailEnd/>
              </a:ln>
            </p:spPr>
            <p:txBody>
              <a:bodyPr/>
              <a:lstStyle/>
              <a:p>
                <a:endParaRPr lang="en-US"/>
              </a:p>
            </p:txBody>
          </p:sp>
          <p:sp>
            <p:nvSpPr>
              <p:cNvPr id="18440" name="Line 6"/>
              <p:cNvSpPr>
                <a:spLocks noChangeShapeType="1"/>
              </p:cNvSpPr>
              <p:nvPr/>
            </p:nvSpPr>
            <p:spPr bwMode="auto">
              <a:xfrm>
                <a:off x="2880" y="3744"/>
                <a:ext cx="2162" cy="0"/>
              </a:xfrm>
              <a:prstGeom prst="line">
                <a:avLst/>
              </a:prstGeom>
              <a:noFill/>
              <a:ln w="9525">
                <a:solidFill>
                  <a:srgbClr val="FF0000"/>
                </a:solidFill>
                <a:round/>
                <a:headEnd/>
                <a:tailEnd/>
              </a:ln>
            </p:spPr>
            <p:txBody>
              <a:bodyPr/>
              <a:lstStyle/>
              <a:p>
                <a:endParaRPr lang="en-US"/>
              </a:p>
            </p:txBody>
          </p:sp>
          <p:sp>
            <p:nvSpPr>
              <p:cNvPr id="18441" name="Line 7"/>
              <p:cNvSpPr>
                <a:spLocks noChangeShapeType="1"/>
              </p:cNvSpPr>
              <p:nvPr/>
            </p:nvSpPr>
            <p:spPr bwMode="auto">
              <a:xfrm flipV="1">
                <a:off x="2544" y="3600"/>
                <a:ext cx="96" cy="144"/>
              </a:xfrm>
              <a:prstGeom prst="line">
                <a:avLst/>
              </a:prstGeom>
              <a:noFill/>
              <a:ln w="9525">
                <a:solidFill>
                  <a:srgbClr val="FF0000"/>
                </a:solidFill>
                <a:round/>
                <a:headEnd/>
                <a:tailEnd/>
              </a:ln>
            </p:spPr>
            <p:txBody>
              <a:bodyPr/>
              <a:lstStyle/>
              <a:p>
                <a:endParaRPr lang="en-US"/>
              </a:p>
            </p:txBody>
          </p:sp>
          <p:sp>
            <p:nvSpPr>
              <p:cNvPr id="18442" name="Line 8"/>
              <p:cNvSpPr>
                <a:spLocks noChangeShapeType="1"/>
              </p:cNvSpPr>
              <p:nvPr/>
            </p:nvSpPr>
            <p:spPr bwMode="auto">
              <a:xfrm>
                <a:off x="2640" y="3600"/>
                <a:ext cx="96" cy="336"/>
              </a:xfrm>
              <a:prstGeom prst="line">
                <a:avLst/>
              </a:prstGeom>
              <a:noFill/>
              <a:ln w="9525">
                <a:solidFill>
                  <a:srgbClr val="FF0000"/>
                </a:solidFill>
                <a:round/>
                <a:headEnd/>
                <a:tailEnd/>
              </a:ln>
            </p:spPr>
            <p:txBody>
              <a:bodyPr/>
              <a:lstStyle/>
              <a:p>
                <a:endParaRPr lang="en-US"/>
              </a:p>
            </p:txBody>
          </p:sp>
          <p:sp>
            <p:nvSpPr>
              <p:cNvPr id="18443" name="Line 9"/>
              <p:cNvSpPr>
                <a:spLocks noChangeShapeType="1"/>
              </p:cNvSpPr>
              <p:nvPr/>
            </p:nvSpPr>
            <p:spPr bwMode="auto">
              <a:xfrm flipV="1">
                <a:off x="2736" y="3744"/>
                <a:ext cx="144" cy="192"/>
              </a:xfrm>
              <a:prstGeom prst="line">
                <a:avLst/>
              </a:prstGeom>
              <a:noFill/>
              <a:ln w="9525">
                <a:solidFill>
                  <a:srgbClr val="FF0000"/>
                </a:solidFill>
                <a:round/>
                <a:headEnd/>
                <a:tailEnd/>
              </a:ln>
            </p:spPr>
            <p:txBody>
              <a:bodyPr/>
              <a:lstStyle/>
              <a:p>
                <a:endParaRPr lang="en-US"/>
              </a:p>
            </p:txBody>
          </p:sp>
        </p:gr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0038" y="260350"/>
            <a:ext cx="7080250" cy="1042988"/>
          </a:xfrm>
        </p:spPr>
        <p:txBody>
          <a:bodyPr/>
          <a:lstStyle/>
          <a:p>
            <a:r>
              <a:rPr lang="en-US" smtClean="0">
                <a:latin typeface="Arial" charset="0"/>
              </a:rPr>
              <a:t>NPC – Water Pipe Sizing</a:t>
            </a:r>
          </a:p>
        </p:txBody>
      </p:sp>
      <p:sp>
        <p:nvSpPr>
          <p:cNvPr id="19459" name="Rectangle 3"/>
          <p:cNvSpPr>
            <a:spLocks noGrp="1" noChangeArrowheads="1"/>
          </p:cNvSpPr>
          <p:nvPr>
            <p:ph type="body" idx="1"/>
          </p:nvPr>
        </p:nvSpPr>
        <p:spPr>
          <a:xfrm>
            <a:off x="304800" y="1601788"/>
            <a:ext cx="8458200" cy="4267200"/>
          </a:xfrm>
        </p:spPr>
        <p:txBody>
          <a:bodyPr/>
          <a:lstStyle/>
          <a:p>
            <a:r>
              <a:rPr lang="en-US" smtClean="0">
                <a:latin typeface="Arial" charset="0"/>
              </a:rPr>
              <a:t>New provisions – sizing systems using direct flush valves</a:t>
            </a:r>
          </a:p>
          <a:p>
            <a:r>
              <a:rPr lang="en-US" smtClean="0">
                <a:latin typeface="Arial" charset="0"/>
              </a:rPr>
              <a:t>Updated appendix material – water system sizing </a:t>
            </a:r>
            <a:br>
              <a:rPr lang="en-US" smtClean="0">
                <a:latin typeface="Arial" charset="0"/>
              </a:rPr>
            </a:br>
            <a:r>
              <a:rPr lang="en-US" smtClean="0">
                <a:latin typeface="Arial" charset="0"/>
              </a:rPr>
              <a:t>for 1 and 2 unit dwelling units or row houses</a:t>
            </a:r>
          </a:p>
        </p:txBody>
      </p:sp>
      <p:pic>
        <p:nvPicPr>
          <p:cNvPr id="19460" name="Picture 7" descr="http://i.treehugger.com/files/images/schematic.jpg"/>
          <p:cNvPicPr>
            <a:picLocks noChangeAspect="1" noChangeArrowheads="1"/>
          </p:cNvPicPr>
          <p:nvPr/>
        </p:nvPicPr>
        <p:blipFill>
          <a:blip r:embed="rId3" cstate="print"/>
          <a:srcRect/>
          <a:stretch>
            <a:fillRect/>
          </a:stretch>
        </p:blipFill>
        <p:spPr bwMode="auto">
          <a:xfrm>
            <a:off x="3206750" y="3376613"/>
            <a:ext cx="2081213" cy="25130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0038" y="260350"/>
            <a:ext cx="7080250" cy="1042988"/>
          </a:xfrm>
        </p:spPr>
        <p:txBody>
          <a:bodyPr/>
          <a:lstStyle/>
          <a:p>
            <a:r>
              <a:rPr lang="en-US" smtClean="0">
                <a:latin typeface="Arial" charset="0"/>
              </a:rPr>
              <a:t>NPC – Non-Potable Water System</a:t>
            </a:r>
          </a:p>
        </p:txBody>
      </p:sp>
      <p:sp>
        <p:nvSpPr>
          <p:cNvPr id="20483" name="Rectangle 3"/>
          <p:cNvSpPr>
            <a:spLocks noGrp="1" noChangeArrowheads="1"/>
          </p:cNvSpPr>
          <p:nvPr>
            <p:ph type="body" idx="1"/>
          </p:nvPr>
        </p:nvSpPr>
        <p:spPr>
          <a:xfrm>
            <a:off x="304800" y="1601788"/>
            <a:ext cx="7802563" cy="4267200"/>
          </a:xfrm>
        </p:spPr>
        <p:txBody>
          <a:bodyPr/>
          <a:lstStyle/>
          <a:p>
            <a:r>
              <a:rPr lang="en-US" dirty="0" smtClean="0">
                <a:latin typeface="Arial" charset="0"/>
              </a:rPr>
              <a:t>May be installed only</a:t>
            </a:r>
          </a:p>
          <a:p>
            <a:pPr lvl="1"/>
            <a:r>
              <a:rPr lang="en-US" dirty="0" smtClean="0">
                <a:latin typeface="Arial" charset="0"/>
              </a:rPr>
              <a:t>To supply water closets, urinals, and</a:t>
            </a:r>
          </a:p>
          <a:p>
            <a:pPr lvl="1"/>
            <a:r>
              <a:rPr lang="en-US" dirty="0" smtClean="0">
                <a:latin typeface="Arial" charset="0"/>
              </a:rPr>
              <a:t>Directly connected underground irrigation systems </a:t>
            </a:r>
            <a:br>
              <a:rPr lang="en-US" dirty="0" smtClean="0">
                <a:latin typeface="Arial" charset="0"/>
              </a:rPr>
            </a:br>
            <a:r>
              <a:rPr lang="en-US" dirty="0" smtClean="0">
                <a:latin typeface="Arial" charset="0"/>
              </a:rPr>
              <a:t>that only dispense water below surface of ground</a:t>
            </a:r>
          </a:p>
          <a:p>
            <a:r>
              <a:rPr lang="en-US" dirty="0" smtClean="0">
                <a:latin typeface="Arial" charset="0"/>
              </a:rPr>
              <a:t>Designed to ASHRAE Handbooks, ASPE Handbooks and CAN/CSA-B128.1 "Design and Installation </a:t>
            </a:r>
            <a:br>
              <a:rPr lang="en-US" dirty="0" smtClean="0">
                <a:latin typeface="Arial" charset="0"/>
              </a:rPr>
            </a:br>
            <a:r>
              <a:rPr lang="en-US" dirty="0" smtClean="0">
                <a:latin typeface="Arial" charset="0"/>
              </a:rPr>
              <a:t>of Non-potable Water Systems"</a:t>
            </a:r>
          </a:p>
          <a:p>
            <a:endParaRPr lang="en-US" dirty="0" smtClean="0">
              <a:latin typeface="Arial" charset="0"/>
            </a:endParaRPr>
          </a:p>
        </p:txBody>
      </p:sp>
      <p:pic>
        <p:nvPicPr>
          <p:cNvPr id="20484" name="Picture 5" descr="http://www.mysafetysign.com/img/lg/s/non-potable-water-caution-sign-s-2839.gif"/>
          <p:cNvPicPr>
            <a:picLocks noChangeAspect="1" noChangeArrowheads="1"/>
          </p:cNvPicPr>
          <p:nvPr/>
        </p:nvPicPr>
        <p:blipFill>
          <a:blip r:embed="rId3" cstate="print"/>
          <a:srcRect/>
          <a:stretch>
            <a:fillRect/>
          </a:stretch>
        </p:blipFill>
        <p:spPr bwMode="auto">
          <a:xfrm>
            <a:off x="5981700" y="4643438"/>
            <a:ext cx="1544638" cy="11160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0038" y="260350"/>
            <a:ext cx="7080250" cy="1042988"/>
          </a:xfrm>
        </p:spPr>
        <p:txBody>
          <a:bodyPr/>
          <a:lstStyle/>
          <a:p>
            <a:r>
              <a:rPr lang="en-US" smtClean="0">
                <a:latin typeface="Arial" charset="0"/>
              </a:rPr>
              <a:t>NPC – Other</a:t>
            </a:r>
          </a:p>
        </p:txBody>
      </p:sp>
      <p:sp>
        <p:nvSpPr>
          <p:cNvPr id="21507" name="Rectangle 3"/>
          <p:cNvSpPr>
            <a:spLocks noGrp="1" noChangeArrowheads="1"/>
          </p:cNvSpPr>
          <p:nvPr>
            <p:ph type="body" idx="1"/>
          </p:nvPr>
        </p:nvSpPr>
        <p:spPr>
          <a:xfrm>
            <a:off x="304800" y="1601788"/>
            <a:ext cx="7337425" cy="4267200"/>
          </a:xfrm>
        </p:spPr>
        <p:txBody>
          <a:bodyPr/>
          <a:lstStyle/>
          <a:p>
            <a:pPr>
              <a:spcAft>
                <a:spcPts val="600"/>
              </a:spcAft>
            </a:pPr>
            <a:r>
              <a:rPr lang="en-US" dirty="0" smtClean="0">
                <a:latin typeface="Arial" charset="0"/>
              </a:rPr>
              <a:t>PE/AL/PE pipe rated ≥ 690 </a:t>
            </a:r>
            <a:r>
              <a:rPr lang="en-US" dirty="0" err="1" smtClean="0">
                <a:latin typeface="Arial" charset="0"/>
              </a:rPr>
              <a:t>kPa</a:t>
            </a:r>
            <a:r>
              <a:rPr lang="en-US" dirty="0" smtClean="0">
                <a:latin typeface="Arial" charset="0"/>
              </a:rPr>
              <a:t> at 82°C can </a:t>
            </a:r>
            <a:br>
              <a:rPr lang="en-US" dirty="0" smtClean="0">
                <a:latin typeface="Arial" charset="0"/>
              </a:rPr>
            </a:br>
            <a:r>
              <a:rPr lang="en-US" dirty="0" smtClean="0">
                <a:latin typeface="Arial" charset="0"/>
              </a:rPr>
              <a:t>be used for hot water systems (interim change)</a:t>
            </a:r>
          </a:p>
          <a:p>
            <a:pPr>
              <a:spcAft>
                <a:spcPts val="600"/>
              </a:spcAft>
            </a:pPr>
            <a:r>
              <a:rPr lang="en-US" dirty="0" smtClean="0">
                <a:latin typeface="Arial" charset="0"/>
              </a:rPr>
              <a:t>Exemption to cleanout requirement </a:t>
            </a:r>
            <a:br>
              <a:rPr lang="en-US" dirty="0" smtClean="0">
                <a:latin typeface="Arial" charset="0"/>
              </a:rPr>
            </a:br>
            <a:r>
              <a:rPr lang="en-US" dirty="0" smtClean="0">
                <a:latin typeface="Arial" charset="0"/>
              </a:rPr>
              <a:t>for floor mounted service sink</a:t>
            </a:r>
          </a:p>
          <a:p>
            <a:pPr>
              <a:spcAft>
                <a:spcPts val="600"/>
              </a:spcAft>
            </a:pPr>
            <a:r>
              <a:rPr lang="en-US" dirty="0" smtClean="0">
                <a:latin typeface="Arial" charset="0"/>
              </a:rPr>
              <a:t>Roof with parapet heights &gt; 150 mm</a:t>
            </a:r>
          </a:p>
          <a:p>
            <a:pPr lvl="1">
              <a:spcAft>
                <a:spcPts val="600"/>
              </a:spcAft>
            </a:pPr>
            <a:r>
              <a:rPr lang="en-US" dirty="0" smtClean="0">
                <a:latin typeface="Arial" charset="0"/>
              </a:rPr>
              <a:t>Emergency scuppers, and</a:t>
            </a:r>
          </a:p>
          <a:p>
            <a:pPr lvl="1">
              <a:spcAft>
                <a:spcPts val="600"/>
              </a:spcAft>
            </a:pPr>
            <a:r>
              <a:rPr lang="en-US" dirty="0" smtClean="0">
                <a:latin typeface="Arial" charset="0"/>
              </a:rPr>
              <a:t>2 or more roof drains</a:t>
            </a:r>
          </a:p>
          <a:p>
            <a:pPr>
              <a:spcAft>
                <a:spcPts val="600"/>
              </a:spcAft>
            </a:pPr>
            <a:r>
              <a:rPr lang="en-US" dirty="0" smtClean="0">
                <a:latin typeface="Arial" charset="0"/>
              </a:rPr>
              <a:t>Increased diameter of pipe and trap for </a:t>
            </a:r>
            <a:br>
              <a:rPr lang="en-US" dirty="0" smtClean="0">
                <a:latin typeface="Arial" charset="0"/>
              </a:rPr>
            </a:br>
            <a:r>
              <a:rPr lang="en-US" dirty="0" smtClean="0">
                <a:latin typeface="Arial" charset="0"/>
              </a:rPr>
              <a:t>clothes washer – due to changes in design</a:t>
            </a:r>
          </a:p>
          <a:p>
            <a:endParaRPr lang="en-US" dirty="0" smtClean="0">
              <a:latin typeface="Arial" charset="0"/>
            </a:endParaRPr>
          </a:p>
        </p:txBody>
      </p:sp>
      <p:pic>
        <p:nvPicPr>
          <p:cNvPr id="21508" name="Picture 5" descr="http://prodimages.indianyellowpages.com/bc-small/309804/composite-pipes-727931.jpg"/>
          <p:cNvPicPr>
            <a:picLocks noChangeAspect="1" noChangeArrowheads="1"/>
          </p:cNvPicPr>
          <p:nvPr/>
        </p:nvPicPr>
        <p:blipFill>
          <a:blip r:embed="rId3" cstate="print"/>
          <a:srcRect/>
          <a:stretch>
            <a:fillRect/>
          </a:stretch>
        </p:blipFill>
        <p:spPr bwMode="auto">
          <a:xfrm>
            <a:off x="7535863" y="1751013"/>
            <a:ext cx="1212850" cy="1211262"/>
          </a:xfrm>
          <a:prstGeom prst="rect">
            <a:avLst/>
          </a:prstGeom>
          <a:noFill/>
          <a:ln w="9525">
            <a:noFill/>
            <a:miter lim="800000"/>
            <a:headEnd/>
            <a:tailEnd/>
          </a:ln>
        </p:spPr>
      </p:pic>
      <p:pic>
        <p:nvPicPr>
          <p:cNvPr id="21509" name="Picture 7" descr="http://farm3.static.flickr.com/2150/2128326680_5be729eda1.jpg"/>
          <p:cNvPicPr>
            <a:picLocks noChangeAspect="1" noChangeArrowheads="1"/>
          </p:cNvPicPr>
          <p:nvPr/>
        </p:nvPicPr>
        <p:blipFill>
          <a:blip r:embed="rId4" cstate="print"/>
          <a:srcRect/>
          <a:stretch>
            <a:fillRect/>
          </a:stretch>
        </p:blipFill>
        <p:spPr bwMode="auto">
          <a:xfrm>
            <a:off x="6589713" y="3125788"/>
            <a:ext cx="2159000" cy="1619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0038" y="260350"/>
            <a:ext cx="7080250" cy="1042988"/>
          </a:xfrm>
        </p:spPr>
        <p:txBody>
          <a:bodyPr/>
          <a:lstStyle/>
          <a:p>
            <a:r>
              <a:rPr lang="en-US" smtClean="0">
                <a:latin typeface="Arial" charset="0"/>
              </a:rPr>
              <a:t>NPC – Other</a:t>
            </a:r>
          </a:p>
        </p:txBody>
      </p:sp>
      <p:sp>
        <p:nvSpPr>
          <p:cNvPr id="22531" name="Rectangle 3"/>
          <p:cNvSpPr>
            <a:spLocks noGrp="1" noChangeArrowheads="1"/>
          </p:cNvSpPr>
          <p:nvPr>
            <p:ph type="body" idx="1"/>
          </p:nvPr>
        </p:nvSpPr>
        <p:spPr>
          <a:xfrm>
            <a:off x="304800" y="1601788"/>
            <a:ext cx="5080000" cy="4267200"/>
          </a:xfrm>
        </p:spPr>
        <p:txBody>
          <a:bodyPr/>
          <a:lstStyle/>
          <a:p>
            <a:r>
              <a:rPr lang="en-US" smtClean="0">
                <a:latin typeface="Arial" charset="0"/>
              </a:rPr>
              <a:t>High sudsing detergents </a:t>
            </a:r>
            <a:r>
              <a:rPr lang="en-US" smtClean="0">
                <a:latin typeface="Arial" charset="0"/>
                <a:sym typeface="Symbol" pitchFamily="18" charset="2"/>
              </a:rPr>
              <a:t> disrupt venting systems</a:t>
            </a:r>
            <a:endParaRPr lang="en-US" smtClean="0">
              <a:latin typeface="Arial" charset="0"/>
            </a:endParaRPr>
          </a:p>
        </p:txBody>
      </p:sp>
      <p:pic>
        <p:nvPicPr>
          <p:cNvPr id="22532" name="Picture 4"/>
          <p:cNvPicPr>
            <a:picLocks noChangeAspect="1" noChangeArrowheads="1"/>
          </p:cNvPicPr>
          <p:nvPr/>
        </p:nvPicPr>
        <p:blipFill>
          <a:blip r:embed="rId3" cstate="print"/>
          <a:srcRect/>
          <a:stretch>
            <a:fillRect/>
          </a:stretch>
        </p:blipFill>
        <p:spPr bwMode="auto">
          <a:xfrm>
            <a:off x="5605463" y="1692275"/>
            <a:ext cx="2859087" cy="49736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300038" y="260350"/>
            <a:ext cx="7080250" cy="1042988"/>
          </a:xfrm>
        </p:spPr>
        <p:txBody>
          <a:bodyPr/>
          <a:lstStyle/>
          <a:p>
            <a:r>
              <a:rPr lang="en-US" dirty="0" smtClean="0">
                <a:latin typeface="Arial" charset="0"/>
              </a:rPr>
              <a:t>Introduction</a:t>
            </a:r>
          </a:p>
        </p:txBody>
      </p:sp>
      <p:sp>
        <p:nvSpPr>
          <p:cNvPr id="5123" name="Content Placeholder 2"/>
          <p:cNvSpPr>
            <a:spLocks noGrp="1"/>
          </p:cNvSpPr>
          <p:nvPr>
            <p:ph idx="1"/>
          </p:nvPr>
        </p:nvSpPr>
        <p:spPr>
          <a:xfrm>
            <a:off x="304800" y="1601788"/>
            <a:ext cx="8458200" cy="4267200"/>
          </a:xfrm>
        </p:spPr>
        <p:txBody>
          <a:bodyPr/>
          <a:lstStyle/>
          <a:p>
            <a:r>
              <a:rPr lang="en-US" dirty="0" smtClean="0">
                <a:latin typeface="Arial" charset="0"/>
              </a:rPr>
              <a:t>Presentation is part of a series on the 2010 National Model Construction Codes</a:t>
            </a:r>
          </a:p>
          <a:p>
            <a:r>
              <a:rPr lang="en-US" dirty="0" smtClean="0">
                <a:latin typeface="Arial" charset="0"/>
              </a:rPr>
              <a:t>Model codes developed by Canadian Commission on Building and Fire Codes</a:t>
            </a:r>
          </a:p>
          <a:p>
            <a:r>
              <a:rPr lang="en-US" dirty="0" smtClean="0">
                <a:latin typeface="Arial" charset="0"/>
              </a:rPr>
              <a:t>These codes must be adopted by provincial/territorial authorities to become law</a:t>
            </a:r>
          </a:p>
          <a:p>
            <a:endParaRPr lang="en-US" dirty="0" smtClean="0">
              <a:latin typeface="Arial" charset="0"/>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type="body" idx="1"/>
          </p:nvPr>
        </p:nvSpPr>
        <p:spPr>
          <a:xfrm>
            <a:off x="971550" y="2697163"/>
            <a:ext cx="7391400" cy="1884362"/>
          </a:xfrm>
        </p:spPr>
        <p:txBody>
          <a:bodyPr/>
          <a:lstStyle/>
          <a:p>
            <a:pPr algn="ctr" eaLnBrk="1" hangingPunct="1">
              <a:buFontTx/>
              <a:buNone/>
            </a:pPr>
            <a:r>
              <a:rPr lang="en-CA" sz="3600" b="1" smtClean="0">
                <a:solidFill>
                  <a:srgbClr val="E40000"/>
                </a:solidFill>
                <a:latin typeface="Arial" charset="0"/>
              </a:rPr>
              <a:t>www.nationalcodes.ca</a:t>
            </a:r>
          </a:p>
          <a:p>
            <a:pPr algn="ctr" eaLnBrk="1" hangingPunct="1">
              <a:buFontTx/>
              <a:buNone/>
            </a:pPr>
            <a:endParaRPr lang="en-CA" b="1" smtClean="0">
              <a:latin typeface="Arial" charset="0"/>
            </a:endParaRPr>
          </a:p>
          <a:p>
            <a:pPr algn="ctr" eaLnBrk="1" hangingPunct="1">
              <a:buFontTx/>
              <a:buNone/>
            </a:pPr>
            <a:r>
              <a:rPr lang="en-CA" b="1" smtClean="0">
                <a:latin typeface="Arial" charset="0"/>
              </a:rPr>
              <a:t>Questions? </a:t>
            </a:r>
          </a:p>
          <a:p>
            <a:pPr algn="ctr" eaLnBrk="1" hangingPunct="1">
              <a:buFontTx/>
              <a:buNone/>
            </a:pPr>
            <a:r>
              <a:rPr lang="en-CA" b="1" smtClean="0">
                <a:latin typeface="Arial" charset="0"/>
              </a:rPr>
              <a:t>Send them to us at </a:t>
            </a:r>
            <a:r>
              <a:rPr lang="en-US" u="sng" smtClean="0">
                <a:latin typeface="Arial" charset="0"/>
                <a:hlinkClick r:id="rId3"/>
              </a:rPr>
              <a:t>codes@nrc-cnrc.gc.ca</a:t>
            </a:r>
            <a:endParaRPr lang="en-CA" b="1" smtClean="0">
              <a:latin typeface="Arial" charset="0"/>
            </a:endParaRPr>
          </a:p>
          <a:p>
            <a:pPr algn="ctr" eaLnBrk="1" hangingPunct="1">
              <a:buFontTx/>
              <a:buNone/>
            </a:pPr>
            <a:endParaRPr lang="en-CA" i="1" smtClean="0">
              <a:latin typeface="Arial" charset="0"/>
            </a:endParaRPr>
          </a:p>
          <a:p>
            <a:pPr algn="ctr" eaLnBrk="1" hangingPunct="1">
              <a:buFontTx/>
              <a:buNone/>
            </a:pPr>
            <a:r>
              <a:rPr lang="en-CA" sz="2000" i="1" smtClean="0">
                <a:latin typeface="Arial" charset="0"/>
              </a:rPr>
              <a:t>Thank you!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00038" y="260350"/>
            <a:ext cx="7080250" cy="1042988"/>
          </a:xfrm>
        </p:spPr>
        <p:txBody>
          <a:bodyPr/>
          <a:lstStyle/>
          <a:p>
            <a:r>
              <a:rPr lang="en-US" smtClean="0">
                <a:latin typeface="Arial" charset="0"/>
              </a:rPr>
              <a:t>HVAC Overview – NBC Part 6</a:t>
            </a:r>
          </a:p>
        </p:txBody>
      </p:sp>
      <p:sp>
        <p:nvSpPr>
          <p:cNvPr id="6147" name="Content Placeholder 2"/>
          <p:cNvSpPr>
            <a:spLocks noGrp="1"/>
          </p:cNvSpPr>
          <p:nvPr>
            <p:ph idx="1"/>
          </p:nvPr>
        </p:nvSpPr>
        <p:spPr>
          <a:xfrm>
            <a:off x="304800" y="1601788"/>
            <a:ext cx="8458200" cy="4267200"/>
          </a:xfrm>
        </p:spPr>
        <p:txBody>
          <a:bodyPr/>
          <a:lstStyle/>
          <a:p>
            <a:r>
              <a:rPr lang="en-US" smtClean="0">
                <a:latin typeface="Arial" charset="0"/>
              </a:rPr>
              <a:t>Two substantive changes</a:t>
            </a:r>
          </a:p>
          <a:p>
            <a:pPr lvl="1"/>
            <a:r>
              <a:rPr lang="en-US" smtClean="0">
                <a:latin typeface="Arial" charset="0"/>
              </a:rPr>
              <a:t>Acceptable air for ventilation</a:t>
            </a:r>
          </a:p>
          <a:p>
            <a:pPr lvl="1"/>
            <a:r>
              <a:rPr lang="en-US" smtClean="0">
                <a:latin typeface="Arial" charset="0"/>
              </a:rPr>
              <a:t>Venting of laundry drying appliances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00038" y="260350"/>
            <a:ext cx="7080250" cy="1042988"/>
          </a:xfrm>
        </p:spPr>
        <p:txBody>
          <a:bodyPr/>
          <a:lstStyle/>
          <a:p>
            <a:r>
              <a:rPr lang="en-US" smtClean="0">
                <a:latin typeface="Arial" charset="0"/>
              </a:rPr>
              <a:t>NBC Part 6 – Air for Ventilation</a:t>
            </a:r>
            <a:endParaRPr lang="en-CA" smtClean="0">
              <a:latin typeface="Arial" charset="0"/>
            </a:endParaRPr>
          </a:p>
        </p:txBody>
      </p:sp>
      <p:sp>
        <p:nvSpPr>
          <p:cNvPr id="7171" name="Content Placeholder 2"/>
          <p:cNvSpPr>
            <a:spLocks noGrp="1"/>
          </p:cNvSpPr>
          <p:nvPr>
            <p:ph idx="1"/>
          </p:nvPr>
        </p:nvSpPr>
        <p:spPr>
          <a:xfrm>
            <a:off x="304800" y="1601788"/>
            <a:ext cx="8458200" cy="4267200"/>
          </a:xfrm>
        </p:spPr>
        <p:txBody>
          <a:bodyPr/>
          <a:lstStyle/>
          <a:p>
            <a:r>
              <a:rPr lang="en-US" dirty="0" smtClean="0">
                <a:latin typeface="Arial" charset="0"/>
              </a:rPr>
              <a:t>Assumption that air from outside is clean</a:t>
            </a:r>
          </a:p>
          <a:p>
            <a:r>
              <a:rPr lang="en-US" dirty="0" smtClean="0">
                <a:latin typeface="Arial" charset="0"/>
              </a:rPr>
              <a:t>Not true in all locations</a:t>
            </a:r>
          </a:p>
          <a:p>
            <a:pPr lvl="1"/>
            <a:r>
              <a:rPr lang="en-US" dirty="0" smtClean="0">
                <a:latin typeface="Arial" charset="0"/>
              </a:rPr>
              <a:t>Possibly </a:t>
            </a:r>
            <a:r>
              <a:rPr lang="en-US" dirty="0" smtClean="0">
                <a:latin typeface="Arial" charset="0"/>
              </a:rPr>
              <a:t>many Canadians </a:t>
            </a:r>
            <a:r>
              <a:rPr lang="en-US" dirty="0" smtClean="0">
                <a:latin typeface="Arial" charset="0"/>
              </a:rPr>
              <a:t>exposed to poor air quality</a:t>
            </a:r>
          </a:p>
          <a:p>
            <a:r>
              <a:rPr lang="en-US" dirty="0" smtClean="0">
                <a:latin typeface="Arial" charset="0"/>
              </a:rPr>
              <a:t>New limits set for particulate matter, ground-level ozone and carbon monoxide</a:t>
            </a:r>
          </a:p>
        </p:txBody>
      </p:sp>
      <p:pic>
        <p:nvPicPr>
          <p:cNvPr id="7172" name="Picture 3" descr="Smog.jpg"/>
          <p:cNvPicPr>
            <a:picLocks noChangeAspect="1"/>
          </p:cNvPicPr>
          <p:nvPr/>
        </p:nvPicPr>
        <p:blipFill>
          <a:blip r:embed="rId3" cstate="print"/>
          <a:srcRect/>
          <a:stretch>
            <a:fillRect/>
          </a:stretch>
        </p:blipFill>
        <p:spPr bwMode="auto">
          <a:xfrm>
            <a:off x="5126038" y="3573463"/>
            <a:ext cx="3616325" cy="26749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00038" y="260350"/>
            <a:ext cx="7080250" cy="1042988"/>
          </a:xfrm>
        </p:spPr>
        <p:txBody>
          <a:bodyPr/>
          <a:lstStyle/>
          <a:p>
            <a:r>
              <a:rPr lang="en-US" smtClean="0">
                <a:latin typeface="Arial" charset="0"/>
              </a:rPr>
              <a:t>NBC Part 6 – Air for Ventilation</a:t>
            </a:r>
            <a:endParaRPr lang="en-CA" smtClean="0">
              <a:latin typeface="Arial" charset="0"/>
            </a:endParaRPr>
          </a:p>
        </p:txBody>
      </p:sp>
      <p:sp>
        <p:nvSpPr>
          <p:cNvPr id="8195" name="Content Placeholder 2"/>
          <p:cNvSpPr>
            <a:spLocks noGrp="1"/>
          </p:cNvSpPr>
          <p:nvPr>
            <p:ph idx="1"/>
          </p:nvPr>
        </p:nvSpPr>
        <p:spPr>
          <a:xfrm>
            <a:off x="319088" y="4616450"/>
            <a:ext cx="8458200" cy="1322388"/>
          </a:xfrm>
        </p:spPr>
        <p:txBody>
          <a:bodyPr/>
          <a:lstStyle/>
          <a:p>
            <a:r>
              <a:rPr lang="en-US" smtClean="0">
                <a:latin typeface="Arial" charset="0"/>
              </a:rPr>
              <a:t>Form part of the National Ambient Air Quality Objectives (NAAQOs), published under Section 8, Part 1, of the Canadian Environmental Protection Act (CEPA)</a:t>
            </a:r>
          </a:p>
        </p:txBody>
      </p:sp>
      <p:sp>
        <p:nvSpPr>
          <p:cNvPr id="8196" name="Rectangle 3"/>
          <p:cNvSpPr>
            <a:spLocks noChangeArrowheads="1"/>
          </p:cNvSpPr>
          <p:nvPr/>
        </p:nvSpPr>
        <p:spPr bwMode="auto">
          <a:xfrm>
            <a:off x="425450" y="1741488"/>
            <a:ext cx="8323263" cy="2432050"/>
          </a:xfrm>
          <a:prstGeom prst="rect">
            <a:avLst/>
          </a:prstGeom>
          <a:noFill/>
          <a:ln w="15875">
            <a:solidFill>
              <a:srgbClr val="FF0000"/>
            </a:solidFill>
            <a:miter lim="800000"/>
            <a:headEnd/>
            <a:tailEnd/>
          </a:ln>
        </p:spPr>
        <p:txBody>
          <a:bodyPr>
            <a:spAutoFit/>
          </a:bodyPr>
          <a:lstStyle/>
          <a:p>
            <a:r>
              <a:rPr lang="en-CA" sz="2000">
                <a:solidFill>
                  <a:srgbClr val="001D58"/>
                </a:solidFill>
              </a:rPr>
              <a:t>6.2.1.7. Outdoor Design Conditions</a:t>
            </a:r>
          </a:p>
          <a:p>
            <a:r>
              <a:rPr lang="en-US" sz="2000">
                <a:solidFill>
                  <a:srgbClr val="001D58"/>
                </a:solidFill>
              </a:rPr>
              <a:t>…</a:t>
            </a:r>
          </a:p>
          <a:p>
            <a:r>
              <a:rPr lang="en-US" sz="1600">
                <a:solidFill>
                  <a:srgbClr val="001D58"/>
                </a:solidFill>
              </a:rPr>
              <a:t>2) Except as provided in Sentence 6.2.2.4.(1), the outdoor air quality conditions of the geographic area of the building site to be used in designing ventilation systems shall conform to appropriate provincial or territorial requirements or, in the absence of such requirements, shall be equal to or less than the maximum acceptable levels stated in the National Ambient Air Quality Objectives of the Canadian Environmental Protection Act as follows: </a:t>
            </a:r>
          </a:p>
          <a:p>
            <a:r>
              <a:rPr lang="en-US" sz="1600">
                <a:solidFill>
                  <a:srgbClr val="001D58"/>
                </a:solidFill>
              </a:rPr>
              <a:t>…</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00038" y="260350"/>
            <a:ext cx="7080250" cy="1042988"/>
          </a:xfrm>
        </p:spPr>
        <p:txBody>
          <a:bodyPr/>
          <a:lstStyle/>
          <a:p>
            <a:r>
              <a:rPr lang="en-US" smtClean="0">
                <a:latin typeface="Arial" charset="0"/>
              </a:rPr>
              <a:t>NBC Part 6 – Air for Ventilation</a:t>
            </a:r>
            <a:endParaRPr lang="en-CA" smtClean="0">
              <a:latin typeface="Arial" charset="0"/>
            </a:endParaRPr>
          </a:p>
        </p:txBody>
      </p:sp>
      <p:sp>
        <p:nvSpPr>
          <p:cNvPr id="9219" name="Content Placeholder 2"/>
          <p:cNvSpPr>
            <a:spLocks noGrp="1"/>
          </p:cNvSpPr>
          <p:nvPr>
            <p:ph idx="1"/>
          </p:nvPr>
        </p:nvSpPr>
        <p:spPr>
          <a:xfrm>
            <a:off x="304800" y="1601788"/>
            <a:ext cx="8458200" cy="4267200"/>
          </a:xfrm>
        </p:spPr>
        <p:txBody>
          <a:bodyPr/>
          <a:lstStyle/>
          <a:p>
            <a:r>
              <a:rPr lang="en-US" smtClean="0">
                <a:latin typeface="Arial" charset="0"/>
              </a:rPr>
              <a:t>When outside air is not "clean" enough as per 6.2.1.7.(2) with regard to particulate matter, ground-level ozone and carbon monoxide</a:t>
            </a:r>
          </a:p>
        </p:txBody>
      </p:sp>
      <p:sp>
        <p:nvSpPr>
          <p:cNvPr id="9220" name="Rectangle 3"/>
          <p:cNvSpPr>
            <a:spLocks noChangeArrowheads="1"/>
          </p:cNvSpPr>
          <p:nvPr/>
        </p:nvSpPr>
        <p:spPr bwMode="auto">
          <a:xfrm>
            <a:off x="425450" y="3167063"/>
            <a:ext cx="8323263" cy="1630362"/>
          </a:xfrm>
          <a:prstGeom prst="rect">
            <a:avLst/>
          </a:prstGeom>
          <a:noFill/>
          <a:ln w="15875">
            <a:solidFill>
              <a:srgbClr val="FF0000"/>
            </a:solidFill>
            <a:miter lim="800000"/>
            <a:headEnd/>
            <a:tailEnd/>
          </a:ln>
        </p:spPr>
        <p:txBody>
          <a:bodyPr>
            <a:spAutoFit/>
          </a:bodyPr>
          <a:lstStyle/>
          <a:p>
            <a:r>
              <a:rPr lang="en-CA" sz="2000">
                <a:solidFill>
                  <a:srgbClr val="001D58"/>
                </a:solidFill>
              </a:rPr>
              <a:t>6.2.2.4. Cleaning Devices</a:t>
            </a:r>
            <a:endParaRPr lang="en-US" sz="2000">
              <a:solidFill>
                <a:srgbClr val="001D58"/>
              </a:solidFill>
            </a:endParaRPr>
          </a:p>
          <a:p>
            <a:r>
              <a:rPr lang="en-US" sz="1600">
                <a:solidFill>
                  <a:srgbClr val="001D58"/>
                </a:solidFill>
              </a:rPr>
              <a:t>1) Where outdoor air quality conditions do not meet the requirements of Sentence 6.2.1.7.(2), ventilation required by Sentence 6.2.2.1.(1) shall be provided by a ventilation system designed to include devices that reduce particles and gases to the maximum acceptable levels described in Sentence 6.2.1.7.(2) prior to the introduction of outdoor air to indoor occupied spaces.</a:t>
            </a:r>
            <a:endParaRPr lang="en-CA" sz="1600">
              <a:solidFill>
                <a:srgbClr val="001D58"/>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300038" y="260350"/>
            <a:ext cx="7080250" cy="1042988"/>
          </a:xfrm>
        </p:spPr>
        <p:txBody>
          <a:bodyPr/>
          <a:lstStyle/>
          <a:p>
            <a:r>
              <a:rPr lang="en-US" smtClean="0">
                <a:latin typeface="Arial" charset="0"/>
              </a:rPr>
              <a:t>NBC Part 6 – Venting of Laundry Drying Appliances</a:t>
            </a:r>
            <a:endParaRPr lang="en-CA" smtClean="0">
              <a:latin typeface="Arial" charset="0"/>
            </a:endParaRPr>
          </a:p>
        </p:txBody>
      </p:sp>
      <p:sp>
        <p:nvSpPr>
          <p:cNvPr id="10243" name="Content Placeholder 2"/>
          <p:cNvSpPr>
            <a:spLocks noGrp="1"/>
          </p:cNvSpPr>
          <p:nvPr>
            <p:ph idx="1"/>
          </p:nvPr>
        </p:nvSpPr>
        <p:spPr>
          <a:xfrm>
            <a:off x="304800" y="1601788"/>
            <a:ext cx="8458200" cy="4267200"/>
          </a:xfrm>
        </p:spPr>
        <p:txBody>
          <a:bodyPr/>
          <a:lstStyle/>
          <a:p>
            <a:r>
              <a:rPr lang="en-US" smtClean="0">
                <a:latin typeface="Arial" charset="0"/>
              </a:rPr>
              <a:t>Discharge into building can lead to </a:t>
            </a:r>
          </a:p>
          <a:p>
            <a:pPr lvl="1"/>
            <a:endParaRPr lang="en-US" smtClean="0">
              <a:latin typeface="Arial" charset="0"/>
            </a:endParaRPr>
          </a:p>
          <a:p>
            <a:pPr lvl="1"/>
            <a:r>
              <a:rPr lang="en-US" smtClean="0">
                <a:latin typeface="Arial" charset="0"/>
              </a:rPr>
              <a:t>Poor air quality</a:t>
            </a:r>
          </a:p>
          <a:p>
            <a:pPr lvl="1"/>
            <a:endParaRPr lang="en-US" smtClean="0">
              <a:latin typeface="Arial" charset="0"/>
            </a:endParaRPr>
          </a:p>
          <a:p>
            <a:pPr lvl="1"/>
            <a:r>
              <a:rPr lang="en-US" smtClean="0">
                <a:latin typeface="Arial" charset="0"/>
              </a:rPr>
              <a:t>Fire hazard from lint build-up</a:t>
            </a:r>
          </a:p>
          <a:p>
            <a:pPr lvl="1"/>
            <a:endParaRPr lang="en-US" smtClean="0">
              <a:latin typeface="Arial" charset="0"/>
            </a:endParaRPr>
          </a:p>
          <a:p>
            <a:pPr lvl="1"/>
            <a:r>
              <a:rPr lang="en-US" smtClean="0">
                <a:latin typeface="Arial" charset="0"/>
              </a:rPr>
              <a:t>Excessive humidity</a:t>
            </a:r>
          </a:p>
        </p:txBody>
      </p:sp>
      <p:sp>
        <p:nvSpPr>
          <p:cNvPr id="10244" name="TextBox 5"/>
          <p:cNvSpPr txBox="1">
            <a:spLocks noChangeArrowheads="1"/>
          </p:cNvSpPr>
          <p:nvPr/>
        </p:nvSpPr>
        <p:spPr bwMode="auto">
          <a:xfrm>
            <a:off x="4284663" y="2276475"/>
            <a:ext cx="3455987" cy="646113"/>
          </a:xfrm>
          <a:prstGeom prst="rect">
            <a:avLst/>
          </a:prstGeom>
          <a:noFill/>
          <a:ln w="9525">
            <a:noFill/>
            <a:miter lim="800000"/>
            <a:headEnd/>
            <a:tailEnd/>
          </a:ln>
        </p:spPr>
        <p:txBody>
          <a:bodyPr>
            <a:spAutoFit/>
          </a:bodyPr>
          <a:lstStyle/>
          <a:p>
            <a:r>
              <a:rPr lang="en-US" sz="1800">
                <a:solidFill>
                  <a:srgbClr val="FF0000"/>
                </a:solidFill>
              </a:rPr>
              <a:t>Health effects (eye irritation, respiratory illness… )</a:t>
            </a:r>
            <a:endParaRPr lang="en-CA" sz="1800">
              <a:solidFill>
                <a:srgbClr val="FF0000"/>
              </a:solidFill>
            </a:endParaRPr>
          </a:p>
        </p:txBody>
      </p:sp>
      <p:sp>
        <p:nvSpPr>
          <p:cNvPr id="10245" name="TextBox 6"/>
          <p:cNvSpPr txBox="1">
            <a:spLocks noChangeArrowheads="1"/>
          </p:cNvSpPr>
          <p:nvPr/>
        </p:nvSpPr>
        <p:spPr bwMode="auto">
          <a:xfrm>
            <a:off x="4284663" y="3708400"/>
            <a:ext cx="2376487" cy="368300"/>
          </a:xfrm>
          <a:prstGeom prst="rect">
            <a:avLst/>
          </a:prstGeom>
          <a:noFill/>
          <a:ln w="9525">
            <a:noFill/>
            <a:miter lim="800000"/>
            <a:headEnd/>
            <a:tailEnd/>
          </a:ln>
        </p:spPr>
        <p:txBody>
          <a:bodyPr>
            <a:spAutoFit/>
          </a:bodyPr>
          <a:lstStyle/>
          <a:p>
            <a:r>
              <a:rPr lang="en-US" sz="1800">
                <a:solidFill>
                  <a:srgbClr val="FF0000"/>
                </a:solidFill>
              </a:rPr>
              <a:t>Mould and bacteria</a:t>
            </a:r>
            <a:endParaRPr lang="en-CA" sz="1800">
              <a:solidFill>
                <a:srgbClr val="FF0000"/>
              </a:solidFill>
            </a:endParaRPr>
          </a:p>
        </p:txBody>
      </p:sp>
      <p:sp>
        <p:nvSpPr>
          <p:cNvPr id="10246" name="TextBox 7"/>
          <p:cNvSpPr txBox="1">
            <a:spLocks noChangeArrowheads="1"/>
          </p:cNvSpPr>
          <p:nvPr/>
        </p:nvSpPr>
        <p:spPr bwMode="auto">
          <a:xfrm>
            <a:off x="7524750" y="3708400"/>
            <a:ext cx="1079500" cy="368300"/>
          </a:xfrm>
          <a:prstGeom prst="rect">
            <a:avLst/>
          </a:prstGeom>
          <a:noFill/>
          <a:ln w="9525">
            <a:noFill/>
            <a:miter lim="800000"/>
            <a:headEnd/>
            <a:tailEnd/>
          </a:ln>
        </p:spPr>
        <p:txBody>
          <a:bodyPr>
            <a:spAutoFit/>
          </a:bodyPr>
          <a:lstStyle/>
          <a:p>
            <a:r>
              <a:rPr lang="en-US" sz="1800">
                <a:solidFill>
                  <a:srgbClr val="FF0000"/>
                </a:solidFill>
              </a:rPr>
              <a:t>Health</a:t>
            </a:r>
            <a:endParaRPr lang="en-CA" sz="1800">
              <a:solidFill>
                <a:srgbClr val="FF0000"/>
              </a:solidFill>
            </a:endParaRPr>
          </a:p>
        </p:txBody>
      </p:sp>
      <p:sp>
        <p:nvSpPr>
          <p:cNvPr id="10247" name="TextBox 8"/>
          <p:cNvSpPr txBox="1">
            <a:spLocks noChangeArrowheads="1"/>
          </p:cNvSpPr>
          <p:nvPr/>
        </p:nvSpPr>
        <p:spPr bwMode="auto">
          <a:xfrm>
            <a:off x="4284663" y="4364038"/>
            <a:ext cx="2736850" cy="646112"/>
          </a:xfrm>
          <a:prstGeom prst="rect">
            <a:avLst/>
          </a:prstGeom>
          <a:noFill/>
          <a:ln w="9525">
            <a:noFill/>
            <a:miter lim="800000"/>
            <a:headEnd/>
            <a:tailEnd/>
          </a:ln>
        </p:spPr>
        <p:txBody>
          <a:bodyPr>
            <a:spAutoFit/>
          </a:bodyPr>
          <a:lstStyle/>
          <a:p>
            <a:r>
              <a:rPr lang="en-US" sz="1800">
                <a:solidFill>
                  <a:srgbClr val="FF0000"/>
                </a:solidFill>
              </a:rPr>
              <a:t>Deterioration of building components </a:t>
            </a:r>
            <a:endParaRPr lang="en-CA" sz="1800">
              <a:solidFill>
                <a:srgbClr val="FF0000"/>
              </a:solidFill>
            </a:endParaRPr>
          </a:p>
        </p:txBody>
      </p:sp>
      <p:sp>
        <p:nvSpPr>
          <p:cNvPr id="10248" name="Right Arrow 11"/>
          <p:cNvSpPr>
            <a:spLocks noChangeArrowheads="1"/>
          </p:cNvSpPr>
          <p:nvPr/>
        </p:nvSpPr>
        <p:spPr bwMode="auto">
          <a:xfrm>
            <a:off x="2987675" y="2492375"/>
            <a:ext cx="1295400" cy="144463"/>
          </a:xfrm>
          <a:prstGeom prst="rightArrow">
            <a:avLst>
              <a:gd name="adj1" fmla="val 50000"/>
              <a:gd name="adj2" fmla="val 50273"/>
            </a:avLst>
          </a:prstGeom>
          <a:solidFill>
            <a:srgbClr val="FF0000"/>
          </a:solidFill>
          <a:ln w="9525" algn="ctr">
            <a:noFill/>
            <a:round/>
            <a:headEnd/>
            <a:tailEnd/>
          </a:ln>
        </p:spPr>
        <p:txBody>
          <a:bodyPr anchor="ctr"/>
          <a:lstStyle/>
          <a:p>
            <a:pPr algn="ctr"/>
            <a:endParaRPr lang="en-CA"/>
          </a:p>
        </p:txBody>
      </p:sp>
      <p:sp>
        <p:nvSpPr>
          <p:cNvPr id="10249" name="Right Arrow 12"/>
          <p:cNvSpPr>
            <a:spLocks noChangeArrowheads="1"/>
          </p:cNvSpPr>
          <p:nvPr/>
        </p:nvSpPr>
        <p:spPr bwMode="auto">
          <a:xfrm rot="-600000">
            <a:off x="3402013" y="3859213"/>
            <a:ext cx="863600" cy="144462"/>
          </a:xfrm>
          <a:prstGeom prst="rightArrow">
            <a:avLst>
              <a:gd name="adj1" fmla="val 50000"/>
              <a:gd name="adj2" fmla="val 49347"/>
            </a:avLst>
          </a:prstGeom>
          <a:solidFill>
            <a:srgbClr val="FF0000"/>
          </a:solidFill>
          <a:ln w="9525" algn="ctr">
            <a:noFill/>
            <a:round/>
            <a:headEnd/>
            <a:tailEnd/>
          </a:ln>
        </p:spPr>
        <p:txBody>
          <a:bodyPr anchor="ctr"/>
          <a:lstStyle/>
          <a:p>
            <a:pPr algn="ctr"/>
            <a:endParaRPr lang="en-CA"/>
          </a:p>
        </p:txBody>
      </p:sp>
      <p:sp>
        <p:nvSpPr>
          <p:cNvPr id="10250" name="Right Arrow 13"/>
          <p:cNvSpPr>
            <a:spLocks noChangeArrowheads="1"/>
          </p:cNvSpPr>
          <p:nvPr/>
        </p:nvSpPr>
        <p:spPr bwMode="auto">
          <a:xfrm>
            <a:off x="6588125" y="3789363"/>
            <a:ext cx="936625" cy="144462"/>
          </a:xfrm>
          <a:prstGeom prst="rightArrow">
            <a:avLst>
              <a:gd name="adj1" fmla="val 50000"/>
              <a:gd name="adj2" fmla="val 49137"/>
            </a:avLst>
          </a:prstGeom>
          <a:solidFill>
            <a:srgbClr val="FF0000"/>
          </a:solidFill>
          <a:ln w="9525" algn="ctr">
            <a:noFill/>
            <a:round/>
            <a:headEnd/>
            <a:tailEnd/>
          </a:ln>
        </p:spPr>
        <p:txBody>
          <a:bodyPr anchor="ctr"/>
          <a:lstStyle/>
          <a:p>
            <a:pPr algn="ctr"/>
            <a:endParaRPr lang="en-CA"/>
          </a:p>
        </p:txBody>
      </p:sp>
      <p:sp>
        <p:nvSpPr>
          <p:cNvPr id="10251" name="Right Arrow 14"/>
          <p:cNvSpPr>
            <a:spLocks noChangeArrowheads="1"/>
          </p:cNvSpPr>
          <p:nvPr/>
        </p:nvSpPr>
        <p:spPr bwMode="auto">
          <a:xfrm rot="1253456">
            <a:off x="3368675" y="4310063"/>
            <a:ext cx="935038" cy="144462"/>
          </a:xfrm>
          <a:prstGeom prst="rightArrow">
            <a:avLst>
              <a:gd name="adj1" fmla="val 50000"/>
              <a:gd name="adj2" fmla="val 49623"/>
            </a:avLst>
          </a:prstGeom>
          <a:solidFill>
            <a:srgbClr val="FF0000"/>
          </a:solidFill>
          <a:ln w="9525" algn="ctr">
            <a:noFill/>
            <a:round/>
            <a:headEnd/>
            <a:tailEnd/>
          </a:ln>
        </p:spPr>
        <p:txBody>
          <a:bodyPr anchor="ctr"/>
          <a:lstStyle/>
          <a:p>
            <a:pPr algn="ctr"/>
            <a:endParaRPr lang="en-CA"/>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00038" y="260350"/>
            <a:ext cx="7080250" cy="1042988"/>
          </a:xfrm>
        </p:spPr>
        <p:txBody>
          <a:bodyPr/>
          <a:lstStyle/>
          <a:p>
            <a:r>
              <a:rPr lang="en-US" smtClean="0">
                <a:latin typeface="Arial" charset="0"/>
              </a:rPr>
              <a:t>NBC Part 6 – Venting of Laundry Drying Appliances</a:t>
            </a:r>
            <a:endParaRPr lang="en-CA" smtClean="0">
              <a:latin typeface="Arial" charset="0"/>
            </a:endParaRPr>
          </a:p>
        </p:txBody>
      </p:sp>
      <p:sp>
        <p:nvSpPr>
          <p:cNvPr id="11267" name="Content Placeholder 4"/>
          <p:cNvSpPr>
            <a:spLocks noGrp="1"/>
          </p:cNvSpPr>
          <p:nvPr>
            <p:ph idx="1"/>
          </p:nvPr>
        </p:nvSpPr>
        <p:spPr>
          <a:xfrm>
            <a:off x="304800" y="3402013"/>
            <a:ext cx="8458200" cy="2114550"/>
          </a:xfrm>
        </p:spPr>
        <p:txBody>
          <a:bodyPr/>
          <a:lstStyle/>
          <a:p>
            <a:r>
              <a:rPr lang="en-US" smtClean="0">
                <a:latin typeface="Arial" charset="0"/>
              </a:rPr>
              <a:t>Controls contaminants and excessive humidity</a:t>
            </a:r>
          </a:p>
          <a:p>
            <a:r>
              <a:rPr lang="en-US" smtClean="0">
                <a:latin typeface="Arial" charset="0"/>
              </a:rPr>
              <a:t>Beneficial for health and reduces deterioration </a:t>
            </a:r>
            <a:br>
              <a:rPr lang="en-US" smtClean="0">
                <a:latin typeface="Arial" charset="0"/>
              </a:rPr>
            </a:br>
            <a:r>
              <a:rPr lang="en-US" smtClean="0">
                <a:latin typeface="Arial" charset="0"/>
              </a:rPr>
              <a:t>of components </a:t>
            </a:r>
            <a:endParaRPr lang="en-CA" smtClean="0">
              <a:latin typeface="Arial" charset="0"/>
            </a:endParaRPr>
          </a:p>
        </p:txBody>
      </p:sp>
      <p:sp>
        <p:nvSpPr>
          <p:cNvPr id="11268" name="Rectangle 3"/>
          <p:cNvSpPr>
            <a:spLocks noChangeArrowheads="1"/>
          </p:cNvSpPr>
          <p:nvPr/>
        </p:nvSpPr>
        <p:spPr bwMode="auto">
          <a:xfrm>
            <a:off x="425450" y="1743075"/>
            <a:ext cx="8323263" cy="1447800"/>
          </a:xfrm>
          <a:prstGeom prst="rect">
            <a:avLst/>
          </a:prstGeom>
          <a:noFill/>
          <a:ln w="15875">
            <a:solidFill>
              <a:srgbClr val="FF0000"/>
            </a:solidFill>
            <a:miter lim="800000"/>
            <a:headEnd/>
            <a:tailEnd/>
          </a:ln>
        </p:spPr>
        <p:txBody>
          <a:bodyPr>
            <a:spAutoFit/>
          </a:bodyPr>
          <a:lstStyle/>
          <a:p>
            <a:r>
              <a:rPr lang="en-US" sz="2000">
                <a:solidFill>
                  <a:srgbClr val="001D58"/>
                </a:solidFill>
              </a:rPr>
              <a:t>6.2.3.8. Exhaust Ducts and Outlets</a:t>
            </a:r>
          </a:p>
          <a:p>
            <a:r>
              <a:rPr lang="en-US" sz="2000">
                <a:solidFill>
                  <a:srgbClr val="001D58"/>
                </a:solidFill>
              </a:rPr>
              <a:t>…</a:t>
            </a:r>
          </a:p>
          <a:p>
            <a:endParaRPr lang="en-US" sz="1600">
              <a:solidFill>
                <a:srgbClr val="001D58"/>
              </a:solidFill>
            </a:endParaRPr>
          </a:p>
          <a:p>
            <a:r>
              <a:rPr lang="en-US" sz="1600">
                <a:solidFill>
                  <a:srgbClr val="001D58"/>
                </a:solidFill>
              </a:rPr>
              <a:t>9) Exhaust ducts or vents connected to laundry-drying equipment shall discharge directly to the outdoors.</a:t>
            </a:r>
            <a:endParaRPr lang="en-CA" sz="1600">
              <a:solidFill>
                <a:srgbClr val="001D58"/>
              </a:solidFill>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00038" y="260350"/>
            <a:ext cx="7656512" cy="1042988"/>
          </a:xfrm>
        </p:spPr>
        <p:txBody>
          <a:bodyPr/>
          <a:lstStyle/>
          <a:p>
            <a:r>
              <a:rPr lang="en-US" smtClean="0">
                <a:latin typeface="Arial" charset="0"/>
              </a:rPr>
              <a:t>NBC Part 6 – Venting of Laundry </a:t>
            </a:r>
            <a:br>
              <a:rPr lang="en-US" smtClean="0">
                <a:latin typeface="Arial" charset="0"/>
              </a:rPr>
            </a:br>
            <a:r>
              <a:rPr lang="en-US" smtClean="0">
                <a:latin typeface="Arial" charset="0"/>
              </a:rPr>
              <a:t>Drying Appliances</a:t>
            </a:r>
            <a:endParaRPr lang="en-CA" smtClean="0">
              <a:latin typeface="Arial" charset="0"/>
            </a:endParaRPr>
          </a:p>
        </p:txBody>
      </p:sp>
      <p:sp>
        <p:nvSpPr>
          <p:cNvPr id="12291" name="Rectangle 3"/>
          <p:cNvSpPr>
            <a:spLocks noChangeArrowheads="1"/>
          </p:cNvSpPr>
          <p:nvPr/>
        </p:nvSpPr>
        <p:spPr bwMode="auto">
          <a:xfrm>
            <a:off x="425450" y="1743075"/>
            <a:ext cx="8323263" cy="2432050"/>
          </a:xfrm>
          <a:prstGeom prst="rect">
            <a:avLst/>
          </a:prstGeom>
          <a:noFill/>
          <a:ln w="15875">
            <a:solidFill>
              <a:srgbClr val="FF0000"/>
            </a:solidFill>
            <a:miter lim="800000"/>
            <a:headEnd/>
            <a:tailEnd/>
          </a:ln>
        </p:spPr>
        <p:txBody>
          <a:bodyPr>
            <a:spAutoFit/>
          </a:bodyPr>
          <a:lstStyle/>
          <a:p>
            <a:r>
              <a:rPr lang="en-US" sz="2000">
                <a:solidFill>
                  <a:srgbClr val="001D58"/>
                </a:solidFill>
              </a:rPr>
              <a:t>6.2.3.8. Exhaust Ducts and Outlets</a:t>
            </a:r>
          </a:p>
          <a:p>
            <a:r>
              <a:rPr lang="en-US" sz="2000">
                <a:solidFill>
                  <a:srgbClr val="001D58"/>
                </a:solidFill>
              </a:rPr>
              <a:t>…</a:t>
            </a:r>
          </a:p>
          <a:p>
            <a:r>
              <a:rPr lang="en-US" sz="1600">
                <a:solidFill>
                  <a:srgbClr val="001D58"/>
                </a:solidFill>
              </a:rPr>
              <a:t>8) Where collective venting of multiple installations of laundry-drying equipment is used, the ventilation system shall</a:t>
            </a:r>
          </a:p>
          <a:p>
            <a:r>
              <a:rPr lang="en-US" sz="1600">
                <a:solidFill>
                  <a:srgbClr val="001D58"/>
                </a:solidFill>
              </a:rPr>
              <a:t>a) be connected to a common exhaust duct that is vented by one central exhaust fan and incorporates one central lint trap,</a:t>
            </a:r>
          </a:p>
          <a:p>
            <a:r>
              <a:rPr lang="en-US" sz="1600">
                <a:solidFill>
                  <a:srgbClr val="001D58"/>
                </a:solidFill>
              </a:rPr>
              <a:t>b) include an interlock to activate the central exhaust fan when laundry-drying equipment is in use, and</a:t>
            </a:r>
          </a:p>
          <a:p>
            <a:r>
              <a:rPr lang="en-US" sz="1600">
                <a:solidFill>
                  <a:srgbClr val="001D58"/>
                </a:solidFill>
              </a:rPr>
              <a:t>c) be provided with make-up air.</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3_template-ccc">
  <a:themeElements>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template-ccc">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006699"/>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FFFFFF"/>
            </a:solidFill>
            <a:effectLst/>
            <a:latin typeface="Arial" charset="0"/>
          </a:defRPr>
        </a:defPPr>
      </a:lstStyle>
    </a:lnDef>
    <a:txDef>
      <a:spPr>
        <a:noFill/>
      </a:spPr>
      <a:bodyPr wrap="square" rtlCol="0">
        <a:spAutoFit/>
      </a:bodyPr>
      <a:lstStyle>
        <a:defPPr algn="l">
          <a:defRPr sz="1800" dirty="0" smtClean="0">
            <a:solidFill>
              <a:schemeClr val="tx1"/>
            </a:solidFill>
          </a:defRPr>
        </a:defPPr>
      </a:lstStyle>
    </a:txDef>
  </a:objectDefaults>
  <a:extraClrSchemeLst>
    <a:extraClrScheme>
      <a:clrScheme name="template-ccc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ccc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ccc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ccc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ccc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ccc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ccc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ccc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ccc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ccc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ccc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ccc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Settings\gagnonmm\Desktop\mk presn\template-ccc.ppt</Template>
  <TotalTime>1435</TotalTime>
  <Words>2538</Words>
  <Application>Microsoft Office PowerPoint</Application>
  <PresentationFormat>On-screen Show (4:3)</PresentationFormat>
  <Paragraphs>192</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3_template-ccc</vt:lpstr>
      <vt:lpstr>NBC Part 6 – HVAC NPC – Plumbing</vt:lpstr>
      <vt:lpstr>Introduction</vt:lpstr>
      <vt:lpstr>HVAC Overview – NBC Part 6</vt:lpstr>
      <vt:lpstr>NBC Part 6 – Air for Ventilation</vt:lpstr>
      <vt:lpstr>NBC Part 6 – Air for Ventilation</vt:lpstr>
      <vt:lpstr>NBC Part 6 – Air for Ventilation</vt:lpstr>
      <vt:lpstr>NBC Part 6 – Venting of Laundry Drying Appliances</vt:lpstr>
      <vt:lpstr>NBC Part 6 – Venting of Laundry Drying Appliances</vt:lpstr>
      <vt:lpstr>NBC Part 6 – Venting of Laundry  Drying Appliances</vt:lpstr>
      <vt:lpstr>NBC Part 6 – Venting of Laundry Drying Appliances</vt:lpstr>
      <vt:lpstr>NPC – Plumbing Overview </vt:lpstr>
      <vt:lpstr>NPC – Water Pipe Sizing</vt:lpstr>
      <vt:lpstr>NPC – Water Pipe Sizing</vt:lpstr>
      <vt:lpstr>NPC – Water Pipe Sizing</vt:lpstr>
      <vt:lpstr>NPC – Water Pipe Sizing</vt:lpstr>
      <vt:lpstr>NPC – Water Pipe Sizing</vt:lpstr>
      <vt:lpstr>NPC – Non-Potable Water System</vt:lpstr>
      <vt:lpstr>NPC – Other</vt:lpstr>
      <vt:lpstr>NPC – Other</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margaret kuzyk</dc:creator>
  <cp:lastModifiedBy>gagnonmm</cp:lastModifiedBy>
  <cp:revision>267</cp:revision>
  <dcterms:created xsi:type="dcterms:W3CDTF">2009-09-07T02:30:38Z</dcterms:created>
  <dcterms:modified xsi:type="dcterms:W3CDTF">2011-02-09T15:12:37Z</dcterms:modified>
</cp:coreProperties>
</file>