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2" r:id="rId5"/>
    <p:sldId id="258" r:id="rId6"/>
    <p:sldId id="261" r:id="rId7"/>
    <p:sldId id="263" r:id="rId8"/>
    <p:sldId id="264" r:id="rId9"/>
    <p:sldId id="270" r:id="rId10"/>
    <p:sldId id="265" r:id="rId11"/>
    <p:sldId id="266" r:id="rId12"/>
    <p:sldId id="268" r:id="rId13"/>
    <p:sldId id="267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25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138" y="3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7C9CC-60AB-4CD4-8001-7D5A84AED323}" type="datetimeFigureOut">
              <a:rPr lang="en-CA" smtClean="0"/>
              <a:t>1/26/23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0B555-4BCD-498D-BF29-22D386E3E23F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7461224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7C9CC-60AB-4CD4-8001-7D5A84AED323}" type="datetimeFigureOut">
              <a:rPr lang="en-CA" smtClean="0"/>
              <a:t>1/26/23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0B555-4BCD-498D-BF29-22D386E3E23F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8494961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7C9CC-60AB-4CD4-8001-7D5A84AED323}" type="datetimeFigureOut">
              <a:rPr lang="en-CA" smtClean="0"/>
              <a:t>1/26/23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0B555-4BCD-498D-BF29-22D386E3E23F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0460286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7C9CC-60AB-4CD4-8001-7D5A84AED323}" type="datetimeFigureOut">
              <a:rPr lang="en-CA" smtClean="0"/>
              <a:t>1/26/23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0B555-4BCD-498D-BF29-22D386E3E23F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0752708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7C9CC-60AB-4CD4-8001-7D5A84AED323}" type="datetimeFigureOut">
              <a:rPr lang="en-CA" smtClean="0"/>
              <a:t>1/26/23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0B555-4BCD-498D-BF29-22D386E3E23F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7262061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7C9CC-60AB-4CD4-8001-7D5A84AED323}" type="datetimeFigureOut">
              <a:rPr lang="en-CA" smtClean="0"/>
              <a:t>1/26/23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0B555-4BCD-498D-BF29-22D386E3E23F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9633691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7C9CC-60AB-4CD4-8001-7D5A84AED323}" type="datetimeFigureOut">
              <a:rPr lang="en-CA" smtClean="0"/>
              <a:t>1/26/23</a:t>
            </a:fld>
            <a:endParaRPr lang="en-C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0B555-4BCD-498D-BF29-22D386E3E23F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2576616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7C9CC-60AB-4CD4-8001-7D5A84AED323}" type="datetimeFigureOut">
              <a:rPr lang="en-CA" smtClean="0"/>
              <a:t>1/26/23</a:t>
            </a:fld>
            <a:endParaRPr lang="en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0B555-4BCD-498D-BF29-22D386E3E23F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0919281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7C9CC-60AB-4CD4-8001-7D5A84AED323}" type="datetimeFigureOut">
              <a:rPr lang="en-CA" smtClean="0"/>
              <a:t>1/26/23</a:t>
            </a:fld>
            <a:endParaRPr lang="en-C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0B555-4BCD-498D-BF29-22D386E3E23F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8960719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7C9CC-60AB-4CD4-8001-7D5A84AED323}" type="datetimeFigureOut">
              <a:rPr lang="en-CA" smtClean="0"/>
              <a:t>1/26/23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0B555-4BCD-498D-BF29-22D386E3E23F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624188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C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7C9CC-60AB-4CD4-8001-7D5A84AED323}" type="datetimeFigureOut">
              <a:rPr lang="en-CA" smtClean="0"/>
              <a:t>1/26/23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0B555-4BCD-498D-BF29-22D386E3E23F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1391207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97C9CC-60AB-4CD4-8001-7D5A84AED323}" type="datetimeFigureOut">
              <a:rPr lang="en-CA" smtClean="0"/>
              <a:t>1/26/23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70B555-4BCD-498D-BF29-22D386E3E23F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8268996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7308" y="1122363"/>
            <a:ext cx="9860692" cy="2387600"/>
          </a:xfrm>
        </p:spPr>
        <p:txBody>
          <a:bodyPr/>
          <a:lstStyle/>
          <a:p>
            <a:r>
              <a:rPr lang="en-CA" b="1" dirty="0" smtClean="0"/>
              <a:t>Supplemental Figure 1 (Fig. S1) </a:t>
            </a:r>
            <a:endParaRPr lang="en-CA" b="1" dirty="0"/>
          </a:p>
        </p:txBody>
      </p:sp>
      <p:sp>
        <p:nvSpPr>
          <p:cNvPr id="4" name="TextBox 3"/>
          <p:cNvSpPr txBox="1"/>
          <p:nvPr/>
        </p:nvSpPr>
        <p:spPr>
          <a:xfrm>
            <a:off x="1276865" y="4160108"/>
            <a:ext cx="1019844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lphaUcPeriod"/>
            </a:pPr>
            <a:r>
              <a:rPr lang="en-CA" dirty="0" smtClean="0"/>
              <a:t>Extracted ion chromatogram showing presence of </a:t>
            </a:r>
            <a:r>
              <a:rPr lang="en-CA" dirty="0" err="1" smtClean="0"/>
              <a:t>saponin</a:t>
            </a:r>
            <a:r>
              <a:rPr lang="en-CA" dirty="0" smtClean="0"/>
              <a:t> in extracts from </a:t>
            </a:r>
            <a:r>
              <a:rPr lang="en-CA" dirty="0"/>
              <a:t>sea cucumber </a:t>
            </a:r>
            <a:r>
              <a:rPr lang="en-CA" dirty="0" smtClean="0"/>
              <a:t>body wall (BW), body parts (BP), and flow (F). -, negative ionization mode; +, positive ionization mode.</a:t>
            </a:r>
          </a:p>
          <a:p>
            <a:pPr marL="342900" indent="-342900">
              <a:buAutoNum type="alphaUcPeriod"/>
            </a:pPr>
            <a:r>
              <a:rPr lang="en-CA" dirty="0" smtClean="0"/>
              <a:t>HRMS spectra of </a:t>
            </a:r>
            <a:r>
              <a:rPr lang="en-CA" dirty="0" err="1" smtClean="0"/>
              <a:t>saponin</a:t>
            </a:r>
            <a:r>
              <a:rPr lang="en-CA" dirty="0" smtClean="0"/>
              <a:t> from representative extract. -, negative ionization mode; +, positive ionization mode 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80047653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Fig. S1-9: </a:t>
            </a:r>
            <a:r>
              <a:rPr lang="en-CA" b="1" dirty="0" smtClean="0"/>
              <a:t>9</a:t>
            </a:r>
            <a:r>
              <a:rPr lang="en-CA" dirty="0" smtClean="0"/>
              <a:t> (</a:t>
            </a:r>
            <a:r>
              <a:rPr lang="en-CA" dirty="0" smtClean="0"/>
              <a:t>RT14.79)</a:t>
            </a:r>
            <a:endParaRPr lang="en-CA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14729" y="1364306"/>
            <a:ext cx="8513124" cy="549369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197979" y="1690688"/>
            <a:ext cx="49019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200" b="1" dirty="0" smtClean="0"/>
              <a:t>BW -</a:t>
            </a:r>
            <a:endParaRPr lang="en-CA" sz="12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2197979" y="2143769"/>
            <a:ext cx="52065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200" b="1" dirty="0" smtClean="0"/>
              <a:t>BW +</a:t>
            </a:r>
            <a:endParaRPr lang="en-CA" sz="12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2197979" y="2513101"/>
            <a:ext cx="43473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200" b="1" dirty="0" smtClean="0"/>
              <a:t>BP -</a:t>
            </a:r>
            <a:endParaRPr lang="en-CA" sz="12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2197979" y="2867198"/>
            <a:ext cx="46519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200" b="1" dirty="0" smtClean="0"/>
              <a:t>BP +</a:t>
            </a:r>
            <a:endParaRPr lang="en-CA" sz="12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2197979" y="3197641"/>
            <a:ext cx="33695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200" b="1" dirty="0"/>
              <a:t>F</a:t>
            </a:r>
            <a:r>
              <a:rPr lang="en-CA" sz="1200" b="1" dirty="0" smtClean="0"/>
              <a:t> -</a:t>
            </a:r>
            <a:endParaRPr lang="en-CA" sz="12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2197979" y="3495909"/>
            <a:ext cx="36740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200" b="1" dirty="0"/>
              <a:t>F</a:t>
            </a:r>
            <a:r>
              <a:rPr lang="en-CA" sz="1200" b="1" dirty="0" smtClean="0"/>
              <a:t> +</a:t>
            </a:r>
            <a:endParaRPr lang="en-CA" sz="12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1845316" y="4462100"/>
            <a:ext cx="49019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200" b="1" dirty="0" smtClean="0"/>
              <a:t>BW -</a:t>
            </a:r>
            <a:endParaRPr lang="en-CA" sz="12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1830087" y="5476688"/>
            <a:ext cx="52065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200" b="1" dirty="0" smtClean="0"/>
              <a:t>BW +</a:t>
            </a:r>
            <a:endParaRPr lang="en-CA" sz="1200" b="1" dirty="0"/>
          </a:p>
        </p:txBody>
      </p:sp>
      <p:sp>
        <p:nvSpPr>
          <p:cNvPr id="13" name="Oval 12"/>
          <p:cNvSpPr/>
          <p:nvPr/>
        </p:nvSpPr>
        <p:spPr>
          <a:xfrm>
            <a:off x="2469540" y="4271917"/>
            <a:ext cx="593124" cy="250056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4" name="Oval 13"/>
          <p:cNvSpPr/>
          <p:nvPr/>
        </p:nvSpPr>
        <p:spPr>
          <a:xfrm>
            <a:off x="4466229" y="5351660"/>
            <a:ext cx="593124" cy="250056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5" name="TextBox 14"/>
          <p:cNvSpPr txBox="1"/>
          <p:nvPr/>
        </p:nvSpPr>
        <p:spPr>
          <a:xfrm>
            <a:off x="905517" y="1829188"/>
            <a:ext cx="3241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b="1" dirty="0" smtClean="0"/>
              <a:t>A</a:t>
            </a:r>
            <a:endParaRPr lang="en-CA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905517" y="4522794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b="1" dirty="0"/>
              <a:t>B</a:t>
            </a:r>
            <a:endParaRPr lang="en-CA" b="1" dirty="0"/>
          </a:p>
        </p:txBody>
      </p:sp>
      <p:sp>
        <p:nvSpPr>
          <p:cNvPr id="17" name="Down Arrow 16"/>
          <p:cNvSpPr/>
          <p:nvPr/>
        </p:nvSpPr>
        <p:spPr>
          <a:xfrm>
            <a:off x="6657495" y="1413689"/>
            <a:ext cx="107092" cy="276999"/>
          </a:xfrm>
          <a:prstGeom prst="down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51819449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Fig. S1-10: </a:t>
            </a:r>
            <a:r>
              <a:rPr lang="en-CA" b="1" dirty="0" smtClean="0"/>
              <a:t>10</a:t>
            </a:r>
            <a:r>
              <a:rPr lang="en-CA" dirty="0" smtClean="0"/>
              <a:t> (RT14.85)</a:t>
            </a:r>
            <a:endParaRPr lang="en-CA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49972" y="1421970"/>
            <a:ext cx="8423765" cy="543602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897647" y="1698969"/>
            <a:ext cx="49019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200" b="1" dirty="0" smtClean="0"/>
              <a:t>BW -</a:t>
            </a:r>
            <a:endParaRPr lang="en-CA" sz="12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1897647" y="2152050"/>
            <a:ext cx="52065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200" b="1" dirty="0" smtClean="0"/>
              <a:t>BW +</a:t>
            </a:r>
            <a:endParaRPr lang="en-CA" sz="12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1897647" y="2521382"/>
            <a:ext cx="43473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200" b="1" dirty="0" smtClean="0"/>
              <a:t>BP -</a:t>
            </a:r>
            <a:endParaRPr lang="en-CA" sz="12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1897647" y="2875479"/>
            <a:ext cx="46519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200" b="1" dirty="0" smtClean="0"/>
              <a:t>BP +</a:t>
            </a:r>
            <a:endParaRPr lang="en-CA" sz="12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1897647" y="3205922"/>
            <a:ext cx="33695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200" b="1" dirty="0"/>
              <a:t>F</a:t>
            </a:r>
            <a:r>
              <a:rPr lang="en-CA" sz="1200" b="1" dirty="0" smtClean="0"/>
              <a:t> -</a:t>
            </a:r>
            <a:endParaRPr lang="en-CA" sz="12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1897647" y="3504190"/>
            <a:ext cx="36740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200" b="1" dirty="0"/>
              <a:t>F</a:t>
            </a:r>
            <a:r>
              <a:rPr lang="en-CA" sz="1200" b="1" dirty="0" smtClean="0"/>
              <a:t> +</a:t>
            </a:r>
            <a:endParaRPr lang="en-CA" sz="12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1845316" y="4462100"/>
            <a:ext cx="49019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200" b="1" dirty="0" smtClean="0"/>
              <a:t>BW -</a:t>
            </a:r>
            <a:endParaRPr lang="en-CA" sz="12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1830087" y="5476688"/>
            <a:ext cx="52065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200" b="1" dirty="0" smtClean="0"/>
              <a:t>BW +</a:t>
            </a:r>
            <a:endParaRPr lang="en-CA" sz="1200" b="1" dirty="0"/>
          </a:p>
        </p:txBody>
      </p:sp>
      <p:sp>
        <p:nvSpPr>
          <p:cNvPr id="13" name="Oval 12"/>
          <p:cNvSpPr/>
          <p:nvPr/>
        </p:nvSpPr>
        <p:spPr>
          <a:xfrm>
            <a:off x="3408654" y="4286406"/>
            <a:ext cx="593124" cy="250056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4" name="Oval 13"/>
          <p:cNvSpPr/>
          <p:nvPr/>
        </p:nvSpPr>
        <p:spPr>
          <a:xfrm>
            <a:off x="4868730" y="5365117"/>
            <a:ext cx="593124" cy="250056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5" name="TextBox 14"/>
          <p:cNvSpPr txBox="1"/>
          <p:nvPr/>
        </p:nvSpPr>
        <p:spPr>
          <a:xfrm>
            <a:off x="905517" y="1829188"/>
            <a:ext cx="3241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b="1" dirty="0" smtClean="0"/>
              <a:t>A</a:t>
            </a:r>
            <a:endParaRPr lang="en-CA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905517" y="4522794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b="1" dirty="0"/>
              <a:t>B</a:t>
            </a:r>
            <a:endParaRPr lang="en-CA" b="1" dirty="0"/>
          </a:p>
        </p:txBody>
      </p:sp>
      <p:sp>
        <p:nvSpPr>
          <p:cNvPr id="17" name="Down Arrow 16"/>
          <p:cNvSpPr/>
          <p:nvPr/>
        </p:nvSpPr>
        <p:spPr>
          <a:xfrm>
            <a:off x="6459786" y="1482939"/>
            <a:ext cx="107092" cy="276999"/>
          </a:xfrm>
          <a:prstGeom prst="down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96162539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Fig. S1-11: </a:t>
            </a:r>
            <a:r>
              <a:rPr lang="en-CA" b="1" dirty="0" smtClean="0"/>
              <a:t>11</a:t>
            </a:r>
            <a:r>
              <a:rPr lang="en-CA" dirty="0" smtClean="0"/>
              <a:t> (RT14.97)</a:t>
            </a:r>
            <a:endParaRPr lang="en-CA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74685" y="1430208"/>
            <a:ext cx="8410999" cy="542779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897647" y="1698969"/>
            <a:ext cx="49019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200" b="1" dirty="0" smtClean="0"/>
              <a:t>BW -</a:t>
            </a:r>
            <a:endParaRPr lang="en-CA" sz="12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1897647" y="2152050"/>
            <a:ext cx="52065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200" b="1" dirty="0" smtClean="0"/>
              <a:t>BW +</a:t>
            </a:r>
            <a:endParaRPr lang="en-CA" sz="12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1897647" y="2521382"/>
            <a:ext cx="43473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200" b="1" dirty="0" smtClean="0"/>
              <a:t>BP -</a:t>
            </a:r>
            <a:endParaRPr lang="en-CA" sz="12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1897647" y="2875479"/>
            <a:ext cx="46519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200" b="1" dirty="0" smtClean="0"/>
              <a:t>BP +</a:t>
            </a:r>
            <a:endParaRPr lang="en-CA" sz="12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1897647" y="3205922"/>
            <a:ext cx="33695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200" b="1" dirty="0"/>
              <a:t>F</a:t>
            </a:r>
            <a:r>
              <a:rPr lang="en-CA" sz="1200" b="1" dirty="0" smtClean="0"/>
              <a:t> -</a:t>
            </a:r>
            <a:endParaRPr lang="en-CA" sz="12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1897647" y="3504190"/>
            <a:ext cx="36740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200" b="1" dirty="0"/>
              <a:t>F</a:t>
            </a:r>
            <a:r>
              <a:rPr lang="en-CA" sz="1200" b="1" dirty="0" smtClean="0"/>
              <a:t> +</a:t>
            </a:r>
            <a:endParaRPr lang="en-CA" sz="12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1845316" y="4462100"/>
            <a:ext cx="49019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200" b="1" dirty="0" smtClean="0"/>
              <a:t>BW -</a:t>
            </a:r>
            <a:endParaRPr lang="en-CA" sz="12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1830087" y="5476688"/>
            <a:ext cx="52065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200" b="1" dirty="0" smtClean="0"/>
              <a:t>BW +</a:t>
            </a:r>
            <a:endParaRPr lang="en-CA" sz="1200" b="1" dirty="0"/>
          </a:p>
        </p:txBody>
      </p:sp>
      <p:sp>
        <p:nvSpPr>
          <p:cNvPr id="13" name="Oval 12"/>
          <p:cNvSpPr/>
          <p:nvPr/>
        </p:nvSpPr>
        <p:spPr>
          <a:xfrm>
            <a:off x="3515746" y="4278389"/>
            <a:ext cx="593124" cy="250056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4" name="Oval 13"/>
          <p:cNvSpPr/>
          <p:nvPr/>
        </p:nvSpPr>
        <p:spPr>
          <a:xfrm>
            <a:off x="4349746" y="5362099"/>
            <a:ext cx="593124" cy="250056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5" name="TextBox 14"/>
          <p:cNvSpPr txBox="1"/>
          <p:nvPr/>
        </p:nvSpPr>
        <p:spPr>
          <a:xfrm>
            <a:off x="905517" y="1829188"/>
            <a:ext cx="3241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b="1" dirty="0" smtClean="0"/>
              <a:t>A</a:t>
            </a:r>
            <a:endParaRPr lang="en-CA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905517" y="4522794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b="1" dirty="0"/>
              <a:t>B</a:t>
            </a:r>
            <a:endParaRPr lang="en-CA" b="1" dirty="0"/>
          </a:p>
        </p:txBody>
      </p:sp>
      <p:sp>
        <p:nvSpPr>
          <p:cNvPr id="17" name="Down Arrow 16"/>
          <p:cNvSpPr/>
          <p:nvPr/>
        </p:nvSpPr>
        <p:spPr>
          <a:xfrm>
            <a:off x="6509213" y="1482939"/>
            <a:ext cx="107092" cy="276999"/>
          </a:xfrm>
          <a:prstGeom prst="down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2691945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Fig. S1-12: </a:t>
            </a:r>
            <a:r>
              <a:rPr lang="en-CA" b="1" dirty="0" smtClean="0"/>
              <a:t>12</a:t>
            </a:r>
            <a:r>
              <a:rPr lang="en-CA" dirty="0" smtClean="0"/>
              <a:t> (RT15.11)</a:t>
            </a:r>
            <a:endParaRPr lang="en-CA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48826" y="1446684"/>
            <a:ext cx="8421250" cy="543440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138179" y="1759938"/>
            <a:ext cx="49019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200" b="1" dirty="0" smtClean="0"/>
              <a:t>BW -</a:t>
            </a:r>
            <a:endParaRPr lang="en-CA" sz="12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2138179" y="2213019"/>
            <a:ext cx="52065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200" b="1" dirty="0" smtClean="0"/>
              <a:t>BW +</a:t>
            </a:r>
            <a:endParaRPr lang="en-CA" sz="12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2138179" y="2582351"/>
            <a:ext cx="43473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200" b="1" dirty="0" smtClean="0"/>
              <a:t>BP -</a:t>
            </a:r>
            <a:endParaRPr lang="en-CA" sz="12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2138179" y="2936448"/>
            <a:ext cx="46519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200" b="1" dirty="0" smtClean="0"/>
              <a:t>BP +</a:t>
            </a:r>
            <a:endParaRPr lang="en-CA" sz="12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2138179" y="3266891"/>
            <a:ext cx="33695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200" b="1" dirty="0"/>
              <a:t>F</a:t>
            </a:r>
            <a:r>
              <a:rPr lang="en-CA" sz="1200" b="1" dirty="0" smtClean="0"/>
              <a:t> -</a:t>
            </a:r>
            <a:endParaRPr lang="en-CA" sz="12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2138179" y="3565159"/>
            <a:ext cx="36740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200" b="1" dirty="0"/>
              <a:t>F</a:t>
            </a:r>
            <a:r>
              <a:rPr lang="en-CA" sz="1200" b="1" dirty="0" smtClean="0"/>
              <a:t> +</a:t>
            </a:r>
            <a:endParaRPr lang="en-CA" sz="12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2085848" y="4523069"/>
            <a:ext cx="49019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200" b="1" dirty="0" smtClean="0"/>
              <a:t>BW -</a:t>
            </a:r>
            <a:endParaRPr lang="en-CA" sz="12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2070619" y="5537657"/>
            <a:ext cx="52065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200" b="1" dirty="0" smtClean="0"/>
              <a:t>BW +</a:t>
            </a:r>
            <a:endParaRPr lang="en-CA" sz="1200" b="1" dirty="0"/>
          </a:p>
        </p:txBody>
      </p:sp>
      <p:sp>
        <p:nvSpPr>
          <p:cNvPr id="13" name="Oval 12"/>
          <p:cNvSpPr/>
          <p:nvPr/>
        </p:nvSpPr>
        <p:spPr>
          <a:xfrm>
            <a:off x="2493549" y="4327167"/>
            <a:ext cx="593124" cy="250056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4" name="Oval 13"/>
          <p:cNvSpPr/>
          <p:nvPr/>
        </p:nvSpPr>
        <p:spPr>
          <a:xfrm>
            <a:off x="4011995" y="5412629"/>
            <a:ext cx="593124" cy="250056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5" name="TextBox 14"/>
          <p:cNvSpPr txBox="1"/>
          <p:nvPr/>
        </p:nvSpPr>
        <p:spPr>
          <a:xfrm>
            <a:off x="905517" y="1829188"/>
            <a:ext cx="3241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b="1" dirty="0" smtClean="0"/>
              <a:t>A</a:t>
            </a:r>
            <a:endParaRPr lang="en-CA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905517" y="4522794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b="1" dirty="0"/>
              <a:t>B</a:t>
            </a:r>
            <a:endParaRPr lang="en-CA" b="1" dirty="0"/>
          </a:p>
        </p:txBody>
      </p:sp>
      <p:sp>
        <p:nvSpPr>
          <p:cNvPr id="17" name="Down Arrow 16"/>
          <p:cNvSpPr/>
          <p:nvPr/>
        </p:nvSpPr>
        <p:spPr>
          <a:xfrm>
            <a:off x="6657494" y="1482939"/>
            <a:ext cx="107092" cy="276999"/>
          </a:xfrm>
          <a:prstGeom prst="down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092312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9566"/>
            <a:ext cx="10515600" cy="1325563"/>
          </a:xfrm>
        </p:spPr>
        <p:txBody>
          <a:bodyPr/>
          <a:lstStyle/>
          <a:p>
            <a:r>
              <a:rPr lang="en-CA" dirty="0" smtClean="0"/>
              <a:t>Fig. S1-1: </a:t>
            </a:r>
            <a:r>
              <a:rPr lang="en-CA" b="1" dirty="0" smtClean="0"/>
              <a:t>1</a:t>
            </a:r>
            <a:r>
              <a:rPr lang="en-CA" dirty="0" smtClean="0"/>
              <a:t> (</a:t>
            </a:r>
            <a:r>
              <a:rPr lang="en-CA" dirty="0" smtClean="0"/>
              <a:t>RT 13.01)</a:t>
            </a:r>
            <a:endParaRPr lang="en-CA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45467" y="1335129"/>
            <a:ext cx="7901066" cy="509872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825577" y="1482811"/>
            <a:ext cx="49019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200" b="1" dirty="0" smtClean="0"/>
              <a:t>BW -</a:t>
            </a:r>
            <a:endParaRPr lang="en-CA" sz="12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2825577" y="1935892"/>
            <a:ext cx="52065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200" b="1" dirty="0" smtClean="0"/>
              <a:t>BW +</a:t>
            </a:r>
            <a:endParaRPr lang="en-CA" sz="12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2825577" y="2305224"/>
            <a:ext cx="43473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200" b="1" dirty="0" smtClean="0"/>
              <a:t>BP -</a:t>
            </a:r>
            <a:endParaRPr lang="en-CA" sz="12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2825577" y="2659321"/>
            <a:ext cx="46519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200" b="1" dirty="0" smtClean="0"/>
              <a:t>BP +</a:t>
            </a:r>
            <a:endParaRPr lang="en-CA" sz="12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2825577" y="2989764"/>
            <a:ext cx="33695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200" b="1" dirty="0"/>
              <a:t>F</a:t>
            </a:r>
            <a:r>
              <a:rPr lang="en-CA" sz="1200" b="1" dirty="0" smtClean="0"/>
              <a:t> -</a:t>
            </a:r>
            <a:endParaRPr lang="en-CA" sz="1200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2825577" y="3288032"/>
            <a:ext cx="36740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200" b="1" dirty="0"/>
              <a:t>F</a:t>
            </a:r>
            <a:r>
              <a:rPr lang="en-CA" sz="1200" b="1" dirty="0" smtClean="0"/>
              <a:t> +</a:t>
            </a:r>
            <a:endParaRPr lang="en-CA" sz="1200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2702786" y="4261883"/>
            <a:ext cx="49019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200" b="1" dirty="0" smtClean="0"/>
              <a:t>BW -</a:t>
            </a:r>
            <a:endParaRPr lang="en-CA" sz="1200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2702786" y="5209366"/>
            <a:ext cx="52065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200" b="1" dirty="0" smtClean="0"/>
              <a:t>BW +</a:t>
            </a:r>
            <a:endParaRPr lang="en-CA" sz="1200" b="1" dirty="0"/>
          </a:p>
        </p:txBody>
      </p:sp>
      <p:sp>
        <p:nvSpPr>
          <p:cNvPr id="18" name="Oval 17"/>
          <p:cNvSpPr/>
          <p:nvPr/>
        </p:nvSpPr>
        <p:spPr>
          <a:xfrm>
            <a:off x="3426941" y="4011827"/>
            <a:ext cx="593124" cy="250056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23" name="Oval 22"/>
          <p:cNvSpPr/>
          <p:nvPr/>
        </p:nvSpPr>
        <p:spPr>
          <a:xfrm>
            <a:off x="5642919" y="5799437"/>
            <a:ext cx="593124" cy="250056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24" name="TextBox 23"/>
          <p:cNvSpPr txBox="1"/>
          <p:nvPr/>
        </p:nvSpPr>
        <p:spPr>
          <a:xfrm>
            <a:off x="1342768" y="1845276"/>
            <a:ext cx="3241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b="1" dirty="0" smtClean="0"/>
              <a:t>A</a:t>
            </a:r>
            <a:endParaRPr lang="en-CA" b="1" dirty="0"/>
          </a:p>
        </p:txBody>
      </p:sp>
      <p:sp>
        <p:nvSpPr>
          <p:cNvPr id="25" name="TextBox 24"/>
          <p:cNvSpPr txBox="1"/>
          <p:nvPr/>
        </p:nvSpPr>
        <p:spPr>
          <a:xfrm>
            <a:off x="1342768" y="4538882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b="1" dirty="0"/>
              <a:t>B</a:t>
            </a:r>
            <a:endParaRPr lang="en-CA" b="1" dirty="0"/>
          </a:p>
        </p:txBody>
      </p:sp>
      <p:sp>
        <p:nvSpPr>
          <p:cNvPr id="27" name="Down Arrow 26"/>
          <p:cNvSpPr/>
          <p:nvPr/>
        </p:nvSpPr>
        <p:spPr>
          <a:xfrm>
            <a:off x="6466703" y="1482811"/>
            <a:ext cx="107092" cy="276999"/>
          </a:xfrm>
          <a:prstGeom prst="down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9322775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Fig. S1-2: </a:t>
            </a:r>
            <a:r>
              <a:rPr lang="en-CA" b="1" dirty="0" smtClean="0"/>
              <a:t>2</a:t>
            </a:r>
            <a:r>
              <a:rPr lang="en-CA" dirty="0" smtClean="0"/>
              <a:t> (RT13.54)</a:t>
            </a:r>
            <a:endParaRPr lang="en-CA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69076" y="1552188"/>
            <a:ext cx="8050427" cy="519510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560444" y="1829318"/>
            <a:ext cx="49019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200" b="1" dirty="0" smtClean="0"/>
              <a:t>BW -</a:t>
            </a:r>
            <a:endParaRPr lang="en-CA" sz="12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2560444" y="2282399"/>
            <a:ext cx="52065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200" b="1" dirty="0" smtClean="0"/>
              <a:t>BW +</a:t>
            </a:r>
            <a:endParaRPr lang="en-CA" sz="12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2560444" y="2651731"/>
            <a:ext cx="43473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200" b="1" dirty="0" smtClean="0"/>
              <a:t>BP -</a:t>
            </a:r>
            <a:endParaRPr lang="en-CA" sz="12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2560444" y="3005828"/>
            <a:ext cx="46519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200" b="1" dirty="0" smtClean="0"/>
              <a:t>BP +</a:t>
            </a:r>
            <a:endParaRPr lang="en-CA" sz="12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2560444" y="3336271"/>
            <a:ext cx="33695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200" b="1" dirty="0"/>
              <a:t>F</a:t>
            </a:r>
            <a:r>
              <a:rPr lang="en-CA" sz="1200" b="1" dirty="0" smtClean="0"/>
              <a:t> -</a:t>
            </a:r>
            <a:endParaRPr lang="en-CA" sz="12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2560444" y="3634539"/>
            <a:ext cx="36740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200" b="1" dirty="0"/>
              <a:t>F</a:t>
            </a:r>
            <a:r>
              <a:rPr lang="en-CA" sz="1200" b="1" dirty="0" smtClean="0"/>
              <a:t> +</a:t>
            </a:r>
            <a:endParaRPr lang="en-CA" sz="12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2437653" y="4608390"/>
            <a:ext cx="49019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200" b="1" dirty="0" smtClean="0"/>
              <a:t>BW -</a:t>
            </a:r>
            <a:endParaRPr lang="en-CA" sz="12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2437653" y="5555873"/>
            <a:ext cx="52065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200" b="1" dirty="0" smtClean="0"/>
              <a:t>BW +</a:t>
            </a:r>
            <a:endParaRPr lang="en-CA" sz="1200" b="1" dirty="0"/>
          </a:p>
        </p:txBody>
      </p:sp>
      <p:sp>
        <p:nvSpPr>
          <p:cNvPr id="13" name="Oval 12"/>
          <p:cNvSpPr/>
          <p:nvPr/>
        </p:nvSpPr>
        <p:spPr>
          <a:xfrm>
            <a:off x="4018541" y="4287413"/>
            <a:ext cx="593124" cy="250056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4" name="Oval 13"/>
          <p:cNvSpPr/>
          <p:nvPr/>
        </p:nvSpPr>
        <p:spPr>
          <a:xfrm>
            <a:off x="6326660" y="6021859"/>
            <a:ext cx="593124" cy="250056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5" name="TextBox 14"/>
          <p:cNvSpPr txBox="1"/>
          <p:nvPr/>
        </p:nvSpPr>
        <p:spPr>
          <a:xfrm>
            <a:off x="1267982" y="1967818"/>
            <a:ext cx="3241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b="1" dirty="0" smtClean="0"/>
              <a:t>A</a:t>
            </a:r>
            <a:endParaRPr lang="en-CA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1267982" y="4661424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b="1" dirty="0"/>
              <a:t>B</a:t>
            </a:r>
            <a:endParaRPr lang="en-CA" b="1" dirty="0"/>
          </a:p>
        </p:txBody>
      </p:sp>
      <p:sp>
        <p:nvSpPr>
          <p:cNvPr id="17" name="Down Arrow 16"/>
          <p:cNvSpPr/>
          <p:nvPr/>
        </p:nvSpPr>
        <p:spPr>
          <a:xfrm>
            <a:off x="6327981" y="1552319"/>
            <a:ext cx="107092" cy="276999"/>
          </a:xfrm>
          <a:prstGeom prst="down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0663038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Fig. S1-3: </a:t>
            </a:r>
            <a:r>
              <a:rPr lang="en-CA" b="1" dirty="0" smtClean="0"/>
              <a:t>3</a:t>
            </a:r>
            <a:r>
              <a:rPr lang="en-CA" dirty="0" smtClean="0"/>
              <a:t> (RT14.06)</a:t>
            </a:r>
            <a:endParaRPr lang="en-CA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11411" y="1503412"/>
            <a:ext cx="8297562" cy="535458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420401" y="1780411"/>
            <a:ext cx="49019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200" b="1" dirty="0" smtClean="0"/>
              <a:t>BW -</a:t>
            </a:r>
            <a:endParaRPr lang="en-CA" sz="12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2420401" y="2233492"/>
            <a:ext cx="52065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200" b="1" dirty="0" smtClean="0"/>
              <a:t>BW +</a:t>
            </a:r>
            <a:endParaRPr lang="en-CA" sz="12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2420401" y="2602824"/>
            <a:ext cx="43473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200" b="1" dirty="0" smtClean="0"/>
              <a:t>BP -</a:t>
            </a:r>
            <a:endParaRPr lang="en-CA" sz="12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2420401" y="2956921"/>
            <a:ext cx="46519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200" b="1" dirty="0" smtClean="0"/>
              <a:t>BP +</a:t>
            </a:r>
            <a:endParaRPr lang="en-CA" sz="12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2420401" y="3287364"/>
            <a:ext cx="33695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200" b="1" dirty="0"/>
              <a:t>F</a:t>
            </a:r>
            <a:r>
              <a:rPr lang="en-CA" sz="1200" b="1" dirty="0" smtClean="0"/>
              <a:t> -</a:t>
            </a:r>
            <a:endParaRPr lang="en-CA" sz="12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2420401" y="3585632"/>
            <a:ext cx="36740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200" b="1" dirty="0"/>
              <a:t>F</a:t>
            </a:r>
            <a:r>
              <a:rPr lang="en-CA" sz="1200" b="1" dirty="0" smtClean="0"/>
              <a:t> +</a:t>
            </a:r>
            <a:endParaRPr lang="en-CA" sz="12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2067738" y="4551823"/>
            <a:ext cx="49019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200" b="1" dirty="0" smtClean="0"/>
              <a:t>BW -</a:t>
            </a:r>
            <a:endParaRPr lang="en-CA" sz="12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2052509" y="5566411"/>
            <a:ext cx="52065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200" b="1" dirty="0" smtClean="0"/>
              <a:t>BW +</a:t>
            </a:r>
            <a:endParaRPr lang="en-CA" sz="1200" b="1" dirty="0"/>
          </a:p>
        </p:txBody>
      </p:sp>
      <p:sp>
        <p:nvSpPr>
          <p:cNvPr id="13" name="Oval 12"/>
          <p:cNvSpPr/>
          <p:nvPr/>
        </p:nvSpPr>
        <p:spPr>
          <a:xfrm>
            <a:off x="2491247" y="4321036"/>
            <a:ext cx="593124" cy="250056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4" name="Oval 13"/>
          <p:cNvSpPr/>
          <p:nvPr/>
        </p:nvSpPr>
        <p:spPr>
          <a:xfrm>
            <a:off x="5090985" y="5683111"/>
            <a:ext cx="593124" cy="250056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5" name="TextBox 14"/>
          <p:cNvSpPr txBox="1"/>
          <p:nvPr/>
        </p:nvSpPr>
        <p:spPr>
          <a:xfrm>
            <a:off x="1127939" y="1918911"/>
            <a:ext cx="3241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b="1" dirty="0" smtClean="0"/>
              <a:t>A</a:t>
            </a:r>
            <a:endParaRPr lang="en-CA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1127939" y="4612517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b="1" dirty="0"/>
              <a:t>B</a:t>
            </a:r>
            <a:endParaRPr lang="en-CA" b="1" dirty="0"/>
          </a:p>
        </p:txBody>
      </p:sp>
      <p:sp>
        <p:nvSpPr>
          <p:cNvPr id="17" name="Down Arrow 16"/>
          <p:cNvSpPr/>
          <p:nvPr/>
        </p:nvSpPr>
        <p:spPr>
          <a:xfrm>
            <a:off x="6591592" y="1540284"/>
            <a:ext cx="107092" cy="276999"/>
          </a:xfrm>
          <a:prstGeom prst="down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8773958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752" y="245045"/>
            <a:ext cx="10515600" cy="1325563"/>
          </a:xfrm>
        </p:spPr>
        <p:txBody>
          <a:bodyPr/>
          <a:lstStyle/>
          <a:p>
            <a:r>
              <a:rPr lang="en-CA" dirty="0" smtClean="0"/>
              <a:t>Fig. S1-4: </a:t>
            </a:r>
            <a:r>
              <a:rPr lang="en-CA" b="1" dirty="0" smtClean="0"/>
              <a:t>4</a:t>
            </a:r>
            <a:r>
              <a:rPr lang="en-CA" dirty="0" smtClean="0"/>
              <a:t> (RT14.22)</a:t>
            </a:r>
            <a:endParaRPr lang="en-CA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892524" y="1464374"/>
            <a:ext cx="8358057" cy="539362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535731" y="1800903"/>
            <a:ext cx="49019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200" b="1" dirty="0" smtClean="0"/>
              <a:t>BW -</a:t>
            </a:r>
            <a:endParaRPr lang="en-CA" sz="12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2535731" y="2253984"/>
            <a:ext cx="52065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200" b="1" dirty="0" smtClean="0"/>
              <a:t>BW +</a:t>
            </a:r>
            <a:endParaRPr lang="en-CA" sz="12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2535731" y="2623316"/>
            <a:ext cx="43473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200" b="1" dirty="0" smtClean="0"/>
              <a:t>BP -</a:t>
            </a:r>
            <a:endParaRPr lang="en-CA" sz="12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2535731" y="2977413"/>
            <a:ext cx="46519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200" b="1" dirty="0" smtClean="0"/>
              <a:t>BP +</a:t>
            </a:r>
            <a:endParaRPr lang="en-CA" sz="12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2535731" y="3307856"/>
            <a:ext cx="33695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200" b="1" dirty="0"/>
              <a:t>F</a:t>
            </a:r>
            <a:r>
              <a:rPr lang="en-CA" sz="1200" b="1" dirty="0" smtClean="0"/>
              <a:t> -</a:t>
            </a:r>
            <a:endParaRPr lang="en-CA" sz="12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2535731" y="3606124"/>
            <a:ext cx="36740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200" b="1" dirty="0"/>
              <a:t>F</a:t>
            </a:r>
            <a:r>
              <a:rPr lang="en-CA" sz="1200" b="1" dirty="0" smtClean="0"/>
              <a:t> +</a:t>
            </a:r>
            <a:endParaRPr lang="en-CA" sz="12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2183068" y="4572315"/>
            <a:ext cx="49019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200" b="1" dirty="0" smtClean="0"/>
              <a:t>BW -</a:t>
            </a:r>
            <a:endParaRPr lang="en-CA" sz="12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2167839" y="5586903"/>
            <a:ext cx="52065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200" b="1" dirty="0" smtClean="0"/>
              <a:t>BW +</a:t>
            </a:r>
            <a:endParaRPr lang="en-CA" sz="1200" b="1" dirty="0"/>
          </a:p>
        </p:txBody>
      </p:sp>
      <p:sp>
        <p:nvSpPr>
          <p:cNvPr id="13" name="Oval 12"/>
          <p:cNvSpPr/>
          <p:nvPr/>
        </p:nvSpPr>
        <p:spPr>
          <a:xfrm>
            <a:off x="3306793" y="4322259"/>
            <a:ext cx="593124" cy="250056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4" name="Oval 13"/>
          <p:cNvSpPr/>
          <p:nvPr/>
        </p:nvSpPr>
        <p:spPr>
          <a:xfrm>
            <a:off x="5667634" y="5622189"/>
            <a:ext cx="593124" cy="250056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5" name="TextBox 14"/>
          <p:cNvSpPr txBox="1"/>
          <p:nvPr/>
        </p:nvSpPr>
        <p:spPr>
          <a:xfrm>
            <a:off x="1243269" y="1939403"/>
            <a:ext cx="3241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b="1" dirty="0" smtClean="0"/>
              <a:t>A</a:t>
            </a:r>
            <a:endParaRPr lang="en-CA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1243269" y="4633009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b="1" dirty="0"/>
              <a:t>B</a:t>
            </a:r>
            <a:endParaRPr lang="en-CA" b="1" dirty="0"/>
          </a:p>
        </p:txBody>
      </p:sp>
      <p:sp>
        <p:nvSpPr>
          <p:cNvPr id="17" name="Down Arrow 16"/>
          <p:cNvSpPr/>
          <p:nvPr/>
        </p:nvSpPr>
        <p:spPr>
          <a:xfrm>
            <a:off x="6846965" y="1496797"/>
            <a:ext cx="107092" cy="276999"/>
          </a:xfrm>
          <a:prstGeom prst="down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2295939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Fig. S1-5: </a:t>
            </a:r>
            <a:r>
              <a:rPr lang="en-CA" b="1" dirty="0" smtClean="0"/>
              <a:t>5</a:t>
            </a:r>
            <a:r>
              <a:rPr lang="en-CA" dirty="0" smtClean="0"/>
              <a:t> (RT14.39)</a:t>
            </a:r>
            <a:endParaRPr lang="en-CA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80631" y="1545538"/>
            <a:ext cx="8207066" cy="529618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239168" y="1801484"/>
            <a:ext cx="49019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200" b="1" dirty="0" smtClean="0"/>
              <a:t>BW -</a:t>
            </a:r>
            <a:endParaRPr lang="en-CA" sz="12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2239168" y="2254565"/>
            <a:ext cx="52065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200" b="1" dirty="0" smtClean="0"/>
              <a:t>BW +</a:t>
            </a:r>
            <a:endParaRPr lang="en-CA" sz="12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2239168" y="2623897"/>
            <a:ext cx="43473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200" b="1" dirty="0" smtClean="0"/>
              <a:t>BP -</a:t>
            </a:r>
            <a:endParaRPr lang="en-CA" sz="12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2239168" y="2977994"/>
            <a:ext cx="46519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200" b="1" dirty="0" smtClean="0"/>
              <a:t>BP +</a:t>
            </a:r>
            <a:endParaRPr lang="en-CA" sz="12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2239168" y="3308437"/>
            <a:ext cx="33695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200" b="1" dirty="0"/>
              <a:t>F</a:t>
            </a:r>
            <a:r>
              <a:rPr lang="en-CA" sz="1200" b="1" dirty="0" smtClean="0"/>
              <a:t> -</a:t>
            </a:r>
            <a:endParaRPr lang="en-CA" sz="12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2239168" y="3606705"/>
            <a:ext cx="36740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200" b="1" dirty="0"/>
              <a:t>F</a:t>
            </a:r>
            <a:r>
              <a:rPr lang="en-CA" sz="1200" b="1" dirty="0" smtClean="0"/>
              <a:t> +</a:t>
            </a:r>
            <a:endParaRPr lang="en-CA" sz="12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1886505" y="4572896"/>
            <a:ext cx="49019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200" b="1" dirty="0" smtClean="0"/>
              <a:t>BW -</a:t>
            </a:r>
            <a:endParaRPr lang="en-CA" sz="12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1871276" y="5587484"/>
            <a:ext cx="52065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200" b="1" dirty="0" smtClean="0"/>
              <a:t>BW +</a:t>
            </a:r>
            <a:endParaRPr lang="en-CA" sz="1200" b="1" dirty="0"/>
          </a:p>
        </p:txBody>
      </p:sp>
      <p:sp>
        <p:nvSpPr>
          <p:cNvPr id="13" name="Oval 12"/>
          <p:cNvSpPr/>
          <p:nvPr/>
        </p:nvSpPr>
        <p:spPr>
          <a:xfrm>
            <a:off x="2847290" y="4341216"/>
            <a:ext cx="593124" cy="250056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4" name="Oval 13"/>
          <p:cNvSpPr/>
          <p:nvPr/>
        </p:nvSpPr>
        <p:spPr>
          <a:xfrm>
            <a:off x="6089083" y="5462456"/>
            <a:ext cx="593124" cy="250056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5" name="TextBox 14"/>
          <p:cNvSpPr txBox="1"/>
          <p:nvPr/>
        </p:nvSpPr>
        <p:spPr>
          <a:xfrm>
            <a:off x="946706" y="1939984"/>
            <a:ext cx="3241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b="1" dirty="0" smtClean="0"/>
              <a:t>A</a:t>
            </a:r>
            <a:endParaRPr lang="en-CA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946706" y="4633590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b="1" dirty="0"/>
              <a:t>B</a:t>
            </a:r>
            <a:endParaRPr lang="en-CA" b="1" dirty="0"/>
          </a:p>
        </p:txBody>
      </p:sp>
      <p:sp>
        <p:nvSpPr>
          <p:cNvPr id="17" name="Down Arrow 16"/>
          <p:cNvSpPr/>
          <p:nvPr/>
        </p:nvSpPr>
        <p:spPr>
          <a:xfrm>
            <a:off x="6385645" y="1545715"/>
            <a:ext cx="107092" cy="276999"/>
          </a:xfrm>
          <a:prstGeom prst="down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957009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Fig. S1-6: </a:t>
            </a:r>
            <a:r>
              <a:rPr lang="en-CA" b="1" dirty="0" smtClean="0"/>
              <a:t>6</a:t>
            </a:r>
            <a:r>
              <a:rPr lang="en-CA" dirty="0" smtClean="0"/>
              <a:t> (RT14.60)</a:t>
            </a:r>
            <a:endParaRPr lang="en-CA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37150" y="1562014"/>
            <a:ext cx="8206752" cy="529598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403925" y="1817783"/>
            <a:ext cx="49019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200" b="1" dirty="0" smtClean="0"/>
              <a:t>BW -</a:t>
            </a:r>
            <a:endParaRPr lang="en-CA" sz="12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2403925" y="2270864"/>
            <a:ext cx="52065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200" b="1" dirty="0" smtClean="0"/>
              <a:t>BW +</a:t>
            </a:r>
            <a:endParaRPr lang="en-CA" sz="12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2403925" y="2640196"/>
            <a:ext cx="43473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200" b="1" dirty="0" smtClean="0"/>
              <a:t>BP -</a:t>
            </a:r>
            <a:endParaRPr lang="en-CA" sz="12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2403925" y="2994293"/>
            <a:ext cx="46519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200" b="1" dirty="0" smtClean="0"/>
              <a:t>BP +</a:t>
            </a:r>
            <a:endParaRPr lang="en-CA" sz="12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2403925" y="3324736"/>
            <a:ext cx="33695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200" b="1" dirty="0"/>
              <a:t>F</a:t>
            </a:r>
            <a:r>
              <a:rPr lang="en-CA" sz="1200" b="1" dirty="0" smtClean="0"/>
              <a:t> -</a:t>
            </a:r>
            <a:endParaRPr lang="en-CA" sz="12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2403925" y="3623004"/>
            <a:ext cx="36740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200" b="1" dirty="0"/>
              <a:t>F</a:t>
            </a:r>
            <a:r>
              <a:rPr lang="en-CA" sz="1200" b="1" dirty="0" smtClean="0"/>
              <a:t> +</a:t>
            </a:r>
            <a:endParaRPr lang="en-CA" sz="12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2051262" y="4589195"/>
            <a:ext cx="49019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200" b="1" dirty="0" smtClean="0"/>
              <a:t>BW -</a:t>
            </a:r>
            <a:endParaRPr lang="en-CA" sz="12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2036033" y="5603783"/>
            <a:ext cx="52065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200" b="1" dirty="0" smtClean="0"/>
              <a:t>BW +</a:t>
            </a:r>
            <a:endParaRPr lang="en-CA" sz="1200" b="1" dirty="0"/>
          </a:p>
        </p:txBody>
      </p:sp>
      <p:sp>
        <p:nvSpPr>
          <p:cNvPr id="13" name="Oval 12"/>
          <p:cNvSpPr/>
          <p:nvPr/>
        </p:nvSpPr>
        <p:spPr>
          <a:xfrm>
            <a:off x="2597562" y="4436389"/>
            <a:ext cx="593124" cy="250056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4" name="Oval 13"/>
          <p:cNvSpPr/>
          <p:nvPr/>
        </p:nvSpPr>
        <p:spPr>
          <a:xfrm>
            <a:off x="5009926" y="5880782"/>
            <a:ext cx="593124" cy="250056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5" name="TextBox 14"/>
          <p:cNvSpPr txBox="1"/>
          <p:nvPr/>
        </p:nvSpPr>
        <p:spPr>
          <a:xfrm>
            <a:off x="1111463" y="1956283"/>
            <a:ext cx="3241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b="1" dirty="0" smtClean="0"/>
              <a:t>A</a:t>
            </a:r>
            <a:endParaRPr lang="en-CA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1111463" y="4649889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b="1" dirty="0"/>
              <a:t>B</a:t>
            </a:r>
            <a:endParaRPr lang="en-CA" b="1" dirty="0"/>
          </a:p>
        </p:txBody>
      </p:sp>
      <p:sp>
        <p:nvSpPr>
          <p:cNvPr id="17" name="Down Arrow 16"/>
          <p:cNvSpPr/>
          <p:nvPr/>
        </p:nvSpPr>
        <p:spPr>
          <a:xfrm>
            <a:off x="6624543" y="1615736"/>
            <a:ext cx="107092" cy="276999"/>
          </a:xfrm>
          <a:prstGeom prst="down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07750683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Fig. S1-7: </a:t>
            </a:r>
            <a:r>
              <a:rPr lang="en-CA" b="1" dirty="0" smtClean="0"/>
              <a:t>7</a:t>
            </a:r>
            <a:r>
              <a:rPr lang="en-CA" dirty="0" smtClean="0"/>
              <a:t> (RT14.68A)</a:t>
            </a:r>
            <a:endParaRPr lang="en-CA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07637" y="1430208"/>
            <a:ext cx="8410999" cy="542779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049698" y="1739793"/>
            <a:ext cx="49019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200" b="1" dirty="0" smtClean="0"/>
              <a:t>BW -</a:t>
            </a:r>
            <a:endParaRPr lang="en-CA" sz="12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2049698" y="2192874"/>
            <a:ext cx="52065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200" b="1" dirty="0" smtClean="0"/>
              <a:t>BW +</a:t>
            </a:r>
            <a:endParaRPr lang="en-CA" sz="12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2049698" y="2562206"/>
            <a:ext cx="43473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200" b="1" dirty="0" smtClean="0"/>
              <a:t>BP -</a:t>
            </a:r>
            <a:endParaRPr lang="en-CA" sz="12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2049698" y="2916303"/>
            <a:ext cx="46519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200" b="1" dirty="0" smtClean="0"/>
              <a:t>BP +</a:t>
            </a:r>
            <a:endParaRPr lang="en-CA" sz="12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2049698" y="3246746"/>
            <a:ext cx="33695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200" b="1" dirty="0"/>
              <a:t>F</a:t>
            </a:r>
            <a:r>
              <a:rPr lang="en-CA" sz="1200" b="1" dirty="0" smtClean="0"/>
              <a:t> -</a:t>
            </a:r>
            <a:endParaRPr lang="en-CA" sz="12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2049698" y="3545014"/>
            <a:ext cx="36740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200" b="1" dirty="0"/>
              <a:t>F</a:t>
            </a:r>
            <a:r>
              <a:rPr lang="en-CA" sz="1200" b="1" dirty="0" smtClean="0"/>
              <a:t> +</a:t>
            </a:r>
            <a:endParaRPr lang="en-CA" sz="12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1697035" y="4511205"/>
            <a:ext cx="49019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200" b="1" dirty="0" smtClean="0"/>
              <a:t>BW -</a:t>
            </a:r>
            <a:endParaRPr lang="en-CA" sz="12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1681806" y="5525793"/>
            <a:ext cx="52065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200" b="1" dirty="0" smtClean="0"/>
              <a:t>BW +</a:t>
            </a:r>
            <a:endParaRPr lang="en-CA" sz="1200" b="1" dirty="0"/>
          </a:p>
        </p:txBody>
      </p:sp>
      <p:sp>
        <p:nvSpPr>
          <p:cNvPr id="13" name="Oval 12"/>
          <p:cNvSpPr/>
          <p:nvPr/>
        </p:nvSpPr>
        <p:spPr>
          <a:xfrm>
            <a:off x="3248352" y="4312619"/>
            <a:ext cx="593124" cy="250056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4" name="Oval 13"/>
          <p:cNvSpPr/>
          <p:nvPr/>
        </p:nvSpPr>
        <p:spPr>
          <a:xfrm>
            <a:off x="5438294" y="5400765"/>
            <a:ext cx="593124" cy="250056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5" name="TextBox 14"/>
          <p:cNvSpPr txBox="1"/>
          <p:nvPr/>
        </p:nvSpPr>
        <p:spPr>
          <a:xfrm>
            <a:off x="757236" y="1878293"/>
            <a:ext cx="3241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b="1" dirty="0" smtClean="0"/>
              <a:t>A</a:t>
            </a:r>
            <a:endParaRPr lang="en-CA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757236" y="4571899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b="1" dirty="0"/>
              <a:t>B</a:t>
            </a:r>
            <a:endParaRPr lang="en-CA" b="1" dirty="0"/>
          </a:p>
        </p:txBody>
      </p:sp>
      <p:sp>
        <p:nvSpPr>
          <p:cNvPr id="17" name="Down Arrow 16"/>
          <p:cNvSpPr/>
          <p:nvPr/>
        </p:nvSpPr>
        <p:spPr>
          <a:xfrm>
            <a:off x="6435073" y="1462794"/>
            <a:ext cx="107092" cy="276999"/>
          </a:xfrm>
          <a:prstGeom prst="down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5123695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Fig. S1-8: </a:t>
            </a:r>
            <a:r>
              <a:rPr lang="en-CA" b="1" dirty="0" smtClean="0"/>
              <a:t>8</a:t>
            </a:r>
            <a:r>
              <a:rPr lang="en-CA" dirty="0" smtClean="0"/>
              <a:t> (RT14.68B)</a:t>
            </a:r>
            <a:endParaRPr lang="en-CA" dirty="0"/>
          </a:p>
        </p:txBody>
      </p:sp>
      <p:pic>
        <p:nvPicPr>
          <p:cNvPr id="18" name="Content Placeholder 17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76509" y="1438446"/>
            <a:ext cx="9158651" cy="5419553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1884941" y="1827345"/>
            <a:ext cx="49019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200" b="1" dirty="0" smtClean="0"/>
              <a:t>BW -</a:t>
            </a:r>
            <a:endParaRPr lang="en-CA" sz="1200" b="1" dirty="0"/>
          </a:p>
        </p:txBody>
      </p:sp>
      <p:sp>
        <p:nvSpPr>
          <p:cNvPr id="20" name="TextBox 19"/>
          <p:cNvSpPr txBox="1"/>
          <p:nvPr/>
        </p:nvSpPr>
        <p:spPr>
          <a:xfrm>
            <a:off x="1884941" y="2280426"/>
            <a:ext cx="52065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200" b="1" dirty="0" smtClean="0"/>
              <a:t>BW +</a:t>
            </a:r>
            <a:endParaRPr lang="en-CA" sz="1200" b="1" dirty="0"/>
          </a:p>
        </p:txBody>
      </p:sp>
      <p:sp>
        <p:nvSpPr>
          <p:cNvPr id="21" name="TextBox 20"/>
          <p:cNvSpPr txBox="1"/>
          <p:nvPr/>
        </p:nvSpPr>
        <p:spPr>
          <a:xfrm>
            <a:off x="1884941" y="2649758"/>
            <a:ext cx="43473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200" b="1" dirty="0" smtClean="0"/>
              <a:t>BP -</a:t>
            </a:r>
            <a:endParaRPr lang="en-CA" sz="1200" b="1" dirty="0"/>
          </a:p>
        </p:txBody>
      </p:sp>
      <p:sp>
        <p:nvSpPr>
          <p:cNvPr id="22" name="TextBox 21"/>
          <p:cNvSpPr txBox="1"/>
          <p:nvPr/>
        </p:nvSpPr>
        <p:spPr>
          <a:xfrm>
            <a:off x="1884941" y="3003855"/>
            <a:ext cx="46519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200" b="1" dirty="0" smtClean="0"/>
              <a:t>BP +</a:t>
            </a:r>
            <a:endParaRPr lang="en-CA" sz="1200" b="1" dirty="0"/>
          </a:p>
        </p:txBody>
      </p:sp>
      <p:sp>
        <p:nvSpPr>
          <p:cNvPr id="23" name="TextBox 22"/>
          <p:cNvSpPr txBox="1"/>
          <p:nvPr/>
        </p:nvSpPr>
        <p:spPr>
          <a:xfrm>
            <a:off x="1884941" y="3334298"/>
            <a:ext cx="33695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200" b="1" dirty="0"/>
              <a:t>F</a:t>
            </a:r>
            <a:r>
              <a:rPr lang="en-CA" sz="1200" b="1" dirty="0" smtClean="0"/>
              <a:t> -</a:t>
            </a:r>
            <a:endParaRPr lang="en-CA" sz="1200" b="1" dirty="0"/>
          </a:p>
        </p:txBody>
      </p:sp>
      <p:sp>
        <p:nvSpPr>
          <p:cNvPr id="24" name="TextBox 23"/>
          <p:cNvSpPr txBox="1"/>
          <p:nvPr/>
        </p:nvSpPr>
        <p:spPr>
          <a:xfrm>
            <a:off x="1884941" y="3632566"/>
            <a:ext cx="36740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200" b="1" dirty="0"/>
              <a:t>F</a:t>
            </a:r>
            <a:r>
              <a:rPr lang="en-CA" sz="1200" b="1" dirty="0" smtClean="0"/>
              <a:t> +</a:t>
            </a:r>
            <a:endParaRPr lang="en-CA" sz="1200" b="1" dirty="0"/>
          </a:p>
        </p:txBody>
      </p:sp>
      <p:sp>
        <p:nvSpPr>
          <p:cNvPr id="25" name="TextBox 24"/>
          <p:cNvSpPr txBox="1"/>
          <p:nvPr/>
        </p:nvSpPr>
        <p:spPr>
          <a:xfrm>
            <a:off x="1532278" y="4598757"/>
            <a:ext cx="33695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200" b="1" dirty="0"/>
              <a:t>F</a:t>
            </a:r>
            <a:r>
              <a:rPr lang="en-CA" sz="1200" b="1" dirty="0" smtClean="0"/>
              <a:t> -</a:t>
            </a:r>
            <a:endParaRPr lang="en-CA" sz="1200" b="1" dirty="0"/>
          </a:p>
        </p:txBody>
      </p:sp>
      <p:sp>
        <p:nvSpPr>
          <p:cNvPr id="26" name="TextBox 25"/>
          <p:cNvSpPr txBox="1"/>
          <p:nvPr/>
        </p:nvSpPr>
        <p:spPr>
          <a:xfrm>
            <a:off x="1517049" y="5613345"/>
            <a:ext cx="36740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200" b="1" dirty="0"/>
              <a:t>F</a:t>
            </a:r>
            <a:r>
              <a:rPr lang="en-CA" sz="1200" b="1" dirty="0" smtClean="0"/>
              <a:t> +</a:t>
            </a:r>
            <a:endParaRPr lang="en-CA" sz="1200" b="1" dirty="0"/>
          </a:p>
        </p:txBody>
      </p:sp>
      <p:sp>
        <p:nvSpPr>
          <p:cNvPr id="27" name="Oval 26"/>
          <p:cNvSpPr/>
          <p:nvPr/>
        </p:nvSpPr>
        <p:spPr>
          <a:xfrm>
            <a:off x="6568201" y="4376041"/>
            <a:ext cx="593124" cy="250056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28" name="Oval 27"/>
          <p:cNvSpPr/>
          <p:nvPr/>
        </p:nvSpPr>
        <p:spPr>
          <a:xfrm>
            <a:off x="7187359" y="5399618"/>
            <a:ext cx="593124" cy="250056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29" name="TextBox 28"/>
          <p:cNvSpPr txBox="1"/>
          <p:nvPr/>
        </p:nvSpPr>
        <p:spPr>
          <a:xfrm>
            <a:off x="592479" y="1965845"/>
            <a:ext cx="3241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b="1" dirty="0" smtClean="0"/>
              <a:t>A</a:t>
            </a:r>
            <a:endParaRPr lang="en-CA" b="1" dirty="0"/>
          </a:p>
        </p:txBody>
      </p:sp>
      <p:sp>
        <p:nvSpPr>
          <p:cNvPr id="30" name="TextBox 29"/>
          <p:cNvSpPr txBox="1"/>
          <p:nvPr/>
        </p:nvSpPr>
        <p:spPr>
          <a:xfrm>
            <a:off x="592479" y="4659451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b="1" dirty="0"/>
              <a:t>B</a:t>
            </a:r>
            <a:endParaRPr lang="en-CA" b="1" dirty="0"/>
          </a:p>
        </p:txBody>
      </p:sp>
      <p:sp>
        <p:nvSpPr>
          <p:cNvPr id="32" name="Left Arrow 31"/>
          <p:cNvSpPr/>
          <p:nvPr/>
        </p:nvSpPr>
        <p:spPr>
          <a:xfrm rot="18617221">
            <a:off x="6661061" y="3209582"/>
            <a:ext cx="290220" cy="138264"/>
          </a:xfrm>
          <a:prstGeom prst="lef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3378590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17206</TotalTime>
  <Words>375</Words>
  <Application>Microsoft Office PowerPoint</Application>
  <PresentationFormat>Widescreen</PresentationFormat>
  <Paragraphs>135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7" baseType="lpstr">
      <vt:lpstr>Arial</vt:lpstr>
      <vt:lpstr>Calibri</vt:lpstr>
      <vt:lpstr>Calibri Light</vt:lpstr>
      <vt:lpstr>Office Theme</vt:lpstr>
      <vt:lpstr>Supplemental Figure 1 (Fig. S1) </vt:lpstr>
      <vt:lpstr>Fig. S1-1: 1 (RT 13.01)</vt:lpstr>
      <vt:lpstr>Fig. S1-2: 2 (RT13.54)</vt:lpstr>
      <vt:lpstr>Fig. S1-3: 3 (RT14.06)</vt:lpstr>
      <vt:lpstr>Fig. S1-4: 4 (RT14.22)</vt:lpstr>
      <vt:lpstr>Fig. S1-5: 5 (RT14.39)</vt:lpstr>
      <vt:lpstr>Fig. S1-6: 6 (RT14.60)</vt:lpstr>
      <vt:lpstr>Fig. S1-7: 7 (RT14.68A)</vt:lpstr>
      <vt:lpstr>Fig. S1-8: 8 (RT14.68B)</vt:lpstr>
      <vt:lpstr>Fig. S1-9: 9 (RT14.79)</vt:lpstr>
      <vt:lpstr>Fig. S1-10: 10 (RT14.85)</vt:lpstr>
      <vt:lpstr>Fig. S1-11: 11 (RT14.97)</vt:lpstr>
      <vt:lpstr>Fig. S1-12: 12 (RT15.11)</vt:lpstr>
    </vt:vector>
  </TitlesOfParts>
  <Company>NRC-CNRC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Vasantha SC saponins</dc:title>
  <dc:creator>Zhang, Junzeng</dc:creator>
  <cp:lastModifiedBy>Zhang, Junzeng</cp:lastModifiedBy>
  <cp:revision>69</cp:revision>
  <dcterms:created xsi:type="dcterms:W3CDTF">2023-01-19T18:48:33Z</dcterms:created>
  <dcterms:modified xsi:type="dcterms:W3CDTF">2023-02-02T15:21:31Z</dcterms:modified>
</cp:coreProperties>
</file>