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72" r:id="rId4"/>
    <p:sldId id="273" r:id="rId5"/>
    <p:sldId id="274" r:id="rId6"/>
    <p:sldId id="275" r:id="rId7"/>
    <p:sldId id="276" r:id="rId8"/>
    <p:sldId id="277" r:id="rId9"/>
    <p:sldId id="271" r:id="rId10"/>
    <p:sldId id="280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6122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949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46028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527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620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336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766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192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7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41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912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C9CC-60AB-4CD4-8001-7D5A84AED323}" type="datetimeFigureOut">
              <a:rPr lang="en-CA" smtClean="0"/>
              <a:t>2023-02-21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689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071" y="1122363"/>
            <a:ext cx="9868930" cy="2387600"/>
          </a:xfrm>
        </p:spPr>
        <p:txBody>
          <a:bodyPr/>
          <a:lstStyle/>
          <a:p>
            <a:r>
              <a:rPr lang="en-CA" dirty="0"/>
              <a:t>Supplemental Figure 2 (Fig. S2)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0303" y="4118919"/>
            <a:ext cx="9552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MS/MS spectra of </a:t>
            </a:r>
            <a:r>
              <a:rPr lang="en-CA" dirty="0" err="1"/>
              <a:t>saponins</a:t>
            </a:r>
            <a:r>
              <a:rPr lang="en-CA" dirty="0"/>
              <a:t> </a:t>
            </a:r>
            <a:r>
              <a:rPr lang="en-CA" b="1" dirty="0"/>
              <a:t>1</a:t>
            </a:r>
            <a:r>
              <a:rPr lang="en-CA" dirty="0"/>
              <a:t>, </a:t>
            </a:r>
            <a:r>
              <a:rPr lang="en-CA" b="1" dirty="0"/>
              <a:t>3-9</a:t>
            </a:r>
            <a:r>
              <a:rPr lang="en-CA" dirty="0"/>
              <a:t>, and </a:t>
            </a:r>
            <a:r>
              <a:rPr lang="en-CA" b="1" dirty="0"/>
              <a:t>11-12</a:t>
            </a:r>
            <a:r>
              <a:rPr lang="en-CA" dirty="0"/>
              <a:t> detected in sea cucumber </a:t>
            </a:r>
            <a:r>
              <a:rPr lang="en-CA" i="1" dirty="0" err="1"/>
              <a:t>Cucumaria</a:t>
            </a:r>
            <a:r>
              <a:rPr lang="en-CA" i="1" dirty="0"/>
              <a:t> </a:t>
            </a:r>
            <a:r>
              <a:rPr lang="en-CA" i="1" dirty="0" err="1"/>
              <a:t>frondosa</a:t>
            </a:r>
            <a:r>
              <a:rPr lang="en-CA" i="1" dirty="0"/>
              <a:t> </a:t>
            </a:r>
            <a:r>
              <a:rPr lang="en-CA" dirty="0"/>
              <a:t>extracts</a:t>
            </a:r>
          </a:p>
        </p:txBody>
      </p:sp>
    </p:spTree>
    <p:extLst>
      <p:ext uri="{BB962C8B-B14F-4D97-AF65-F5344CB8AC3E}">
        <p14:creationId xmlns:p14="http://schemas.microsoft.com/office/powerpoint/2010/main" val="2800476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S2-9: </a:t>
            </a:r>
            <a:r>
              <a:rPr lang="en-CA" b="1" dirty="0"/>
              <a:t>11</a:t>
            </a:r>
            <a:r>
              <a:rPr lang="en-CA" dirty="0"/>
              <a:t> (RT14.97)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48976"/>
            <a:ext cx="11062978" cy="560902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0791405" y="1993112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9" name="Curved Connector 8"/>
          <p:cNvCxnSpPr>
            <a:endCxn id="11" idx="0"/>
          </p:cNvCxnSpPr>
          <p:nvPr/>
        </p:nvCxnSpPr>
        <p:spPr>
          <a:xfrm rot="5400000">
            <a:off x="9066891" y="2930164"/>
            <a:ext cx="2758656" cy="141177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74769" y="3368659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11" name="Oval 10"/>
          <p:cNvSpPr/>
          <p:nvPr/>
        </p:nvSpPr>
        <p:spPr>
          <a:xfrm>
            <a:off x="9303726" y="5015380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Curved Connector 11"/>
          <p:cNvCxnSpPr>
            <a:stCxn id="11" idx="3"/>
          </p:cNvCxnSpPr>
          <p:nvPr/>
        </p:nvCxnSpPr>
        <p:spPr>
          <a:xfrm rot="5400000">
            <a:off x="6562539" y="3019430"/>
            <a:ext cx="624325" cy="5113807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52747" y="5538901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5" name="Oval 14"/>
          <p:cNvSpPr/>
          <p:nvPr/>
        </p:nvSpPr>
        <p:spPr>
          <a:xfrm>
            <a:off x="3464710" y="5756691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TextBox 16"/>
          <p:cNvSpPr txBox="1"/>
          <p:nvPr/>
        </p:nvSpPr>
        <p:spPr>
          <a:xfrm>
            <a:off x="3111951" y="5479691"/>
            <a:ext cx="744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HCOOH</a:t>
            </a:r>
          </a:p>
        </p:txBody>
      </p:sp>
      <p:cxnSp>
        <p:nvCxnSpPr>
          <p:cNvPr id="20" name="Curved Connector 19"/>
          <p:cNvCxnSpPr>
            <a:endCxn id="21" idx="7"/>
          </p:cNvCxnSpPr>
          <p:nvPr/>
        </p:nvCxnSpPr>
        <p:spPr>
          <a:xfrm rot="10800000" flipV="1">
            <a:off x="3343982" y="5754633"/>
            <a:ext cx="449159" cy="2"/>
          </a:xfrm>
          <a:prstGeom prst="curvedConnector4">
            <a:avLst>
              <a:gd name="adj1" fmla="val 35899"/>
              <a:gd name="adj2" fmla="val -214748364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605680" y="5716030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3" name="Curved Connector 22"/>
          <p:cNvCxnSpPr>
            <a:stCxn id="15" idx="3"/>
          </p:cNvCxnSpPr>
          <p:nvPr/>
        </p:nvCxnSpPr>
        <p:spPr>
          <a:xfrm rot="5400000" flipH="1">
            <a:off x="2745028" y="5135344"/>
            <a:ext cx="93201" cy="1599506"/>
          </a:xfrm>
          <a:prstGeom prst="curvedConnector4">
            <a:avLst>
              <a:gd name="adj1" fmla="val -245276"/>
              <a:gd name="adj2" fmla="val 539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1559390" y="5888496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/>
          <p:cNvSpPr txBox="1"/>
          <p:nvPr/>
        </p:nvSpPr>
        <p:spPr>
          <a:xfrm>
            <a:off x="2344070" y="5969845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285852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S2-10: </a:t>
            </a:r>
            <a:r>
              <a:rPr lang="en-CA" b="1" dirty="0"/>
              <a:t>12</a:t>
            </a:r>
            <a:r>
              <a:rPr lang="en-CA" dirty="0"/>
              <a:t> (RT15.11)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1928"/>
            <a:ext cx="10997985" cy="557607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0790861" y="1996163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7" name="Curved Connector 6"/>
          <p:cNvCxnSpPr>
            <a:endCxn id="9" idx="0"/>
          </p:cNvCxnSpPr>
          <p:nvPr/>
        </p:nvCxnSpPr>
        <p:spPr>
          <a:xfrm rot="5400000">
            <a:off x="9289051" y="3223640"/>
            <a:ext cx="2849374" cy="896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25637" y="3394791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9" name="Oval 8"/>
          <p:cNvSpPr/>
          <p:nvPr/>
        </p:nvSpPr>
        <p:spPr>
          <a:xfrm>
            <a:off x="9828982" y="5096477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Curved Connector 9"/>
          <p:cNvCxnSpPr/>
          <p:nvPr/>
        </p:nvCxnSpPr>
        <p:spPr>
          <a:xfrm rot="10800000" flipV="1">
            <a:off x="7335069" y="5374031"/>
            <a:ext cx="2776000" cy="69022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89186" y="5580645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2" name="Oval 11"/>
          <p:cNvSpPr/>
          <p:nvPr/>
        </p:nvSpPr>
        <p:spPr>
          <a:xfrm>
            <a:off x="6470096" y="5932454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/>
          <p:cNvSpPr txBox="1"/>
          <p:nvPr/>
        </p:nvSpPr>
        <p:spPr>
          <a:xfrm>
            <a:off x="6530396" y="5329643"/>
            <a:ext cx="744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HCOOH</a:t>
            </a:r>
          </a:p>
        </p:txBody>
      </p:sp>
      <p:cxnSp>
        <p:nvCxnSpPr>
          <p:cNvPr id="14" name="Curved Connector 13"/>
          <p:cNvCxnSpPr>
            <a:endCxn id="15" idx="7"/>
          </p:cNvCxnSpPr>
          <p:nvPr/>
        </p:nvCxnSpPr>
        <p:spPr>
          <a:xfrm rot="10800000">
            <a:off x="6789629" y="5764444"/>
            <a:ext cx="197653" cy="168011"/>
          </a:xfrm>
          <a:prstGeom prst="curvedConnector4">
            <a:avLst>
              <a:gd name="adj1" fmla="val 17956"/>
              <a:gd name="adj2" fmla="val 23606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051327" y="5725838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6" name="Curved Connector 15"/>
          <p:cNvCxnSpPr>
            <a:stCxn id="12" idx="2"/>
            <a:endCxn id="17" idx="5"/>
          </p:cNvCxnSpPr>
          <p:nvPr/>
        </p:nvCxnSpPr>
        <p:spPr>
          <a:xfrm rot="10800000">
            <a:off x="5969328" y="6032798"/>
            <a:ext cx="500768" cy="31463"/>
          </a:xfrm>
          <a:prstGeom prst="curvedConnector4">
            <a:avLst>
              <a:gd name="adj1" fmla="val 37352"/>
              <a:gd name="adj2" fmla="val -17673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5231027" y="5807791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extBox 17"/>
          <p:cNvSpPr txBox="1"/>
          <p:nvPr/>
        </p:nvSpPr>
        <p:spPr>
          <a:xfrm>
            <a:off x="6022538" y="6052772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33" name="Oval 32"/>
          <p:cNvSpPr/>
          <p:nvPr/>
        </p:nvSpPr>
        <p:spPr>
          <a:xfrm>
            <a:off x="4192160" y="5857643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4" name="Curved Connector 33"/>
          <p:cNvCxnSpPr>
            <a:stCxn id="17" idx="1"/>
          </p:cNvCxnSpPr>
          <p:nvPr/>
        </p:nvCxnSpPr>
        <p:spPr>
          <a:xfrm rot="16200000" flipV="1">
            <a:off x="5046985" y="5535682"/>
            <a:ext cx="7142" cy="614286"/>
          </a:xfrm>
          <a:prstGeom prst="curvedConnector4">
            <a:avLst>
              <a:gd name="adj1" fmla="val 1932008"/>
              <a:gd name="adj2" fmla="val 6031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833354" y="5450380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33290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S2-1: </a:t>
            </a:r>
            <a:r>
              <a:rPr lang="en-CA" b="1" dirty="0"/>
              <a:t>1</a:t>
            </a:r>
            <a:r>
              <a:rPr lang="en-CA" dirty="0"/>
              <a:t> (RT 13.01)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30948"/>
            <a:ext cx="10159192" cy="5527051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0004266" y="2007009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7" name="Curved Connector 6"/>
          <p:cNvCxnSpPr>
            <a:endCxn id="9" idx="0"/>
          </p:cNvCxnSpPr>
          <p:nvPr/>
        </p:nvCxnSpPr>
        <p:spPr>
          <a:xfrm rot="10800000" flipV="1">
            <a:off x="9638273" y="2202756"/>
            <a:ext cx="365995" cy="274821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281865" y="2007009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9" name="Oval 8"/>
          <p:cNvSpPr/>
          <p:nvPr/>
        </p:nvSpPr>
        <p:spPr>
          <a:xfrm>
            <a:off x="9201667" y="2477578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Oval 10"/>
          <p:cNvSpPr/>
          <p:nvPr/>
        </p:nvSpPr>
        <p:spPr>
          <a:xfrm>
            <a:off x="5917796" y="3948734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Oval 14"/>
          <p:cNvSpPr/>
          <p:nvPr/>
        </p:nvSpPr>
        <p:spPr>
          <a:xfrm>
            <a:off x="5112949" y="4094472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6" name="Curved Connector 15"/>
          <p:cNvCxnSpPr/>
          <p:nvPr/>
        </p:nvCxnSpPr>
        <p:spPr>
          <a:xfrm rot="10800000" flipV="1">
            <a:off x="5885129" y="4368859"/>
            <a:ext cx="469271" cy="139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59658" y="4370417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</p:spTree>
    <p:extLst>
      <p:ext uri="{BB962C8B-B14F-4D97-AF65-F5344CB8AC3E}">
        <p14:creationId xmlns:p14="http://schemas.microsoft.com/office/powerpoint/2010/main" val="332568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S2-2: </a:t>
            </a:r>
            <a:r>
              <a:rPr lang="en-CA" b="1" dirty="0"/>
              <a:t>3</a:t>
            </a:r>
            <a:r>
              <a:rPr lang="en-CA" dirty="0"/>
              <a:t> (RT14.06)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80782"/>
            <a:ext cx="9014254" cy="546346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888627" y="3525794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8" name="Curved Connector 7"/>
          <p:cNvCxnSpPr/>
          <p:nvPr/>
        </p:nvCxnSpPr>
        <p:spPr>
          <a:xfrm rot="16200000" flipV="1">
            <a:off x="8443261" y="2661787"/>
            <a:ext cx="1111292" cy="486032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852913" y="2590326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10" name="Oval 9"/>
          <p:cNvSpPr/>
          <p:nvPr/>
        </p:nvSpPr>
        <p:spPr>
          <a:xfrm>
            <a:off x="8147223" y="2022067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Curved Connector 11"/>
          <p:cNvCxnSpPr/>
          <p:nvPr/>
        </p:nvCxnSpPr>
        <p:spPr>
          <a:xfrm rot="5400000">
            <a:off x="5998635" y="2265175"/>
            <a:ext cx="2245959" cy="2051219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535828" y="4411104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6704672" y="2925073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cxnSp>
        <p:nvCxnSpPr>
          <p:cNvPr id="19" name="Curved Connector 18"/>
          <p:cNvCxnSpPr>
            <a:stCxn id="13" idx="2"/>
          </p:cNvCxnSpPr>
          <p:nvPr/>
        </p:nvCxnSpPr>
        <p:spPr>
          <a:xfrm rot="10800000" flipV="1">
            <a:off x="5025082" y="4556843"/>
            <a:ext cx="510747" cy="863654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810898" y="5410543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/>
          <p:cNvSpPr txBox="1"/>
          <p:nvPr/>
        </p:nvSpPr>
        <p:spPr>
          <a:xfrm>
            <a:off x="4757400" y="4649936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22" name="Oval 21"/>
          <p:cNvSpPr/>
          <p:nvPr/>
        </p:nvSpPr>
        <p:spPr>
          <a:xfrm>
            <a:off x="3920184" y="5020028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4" name="Curved Connector 23"/>
          <p:cNvCxnSpPr>
            <a:stCxn id="20" idx="2"/>
            <a:endCxn id="22" idx="4"/>
          </p:cNvCxnSpPr>
          <p:nvPr/>
        </p:nvCxnSpPr>
        <p:spPr>
          <a:xfrm rot="10800000">
            <a:off x="4356790" y="5311506"/>
            <a:ext cx="454109" cy="244777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356788" y="5503636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757346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S2-3: </a:t>
            </a:r>
            <a:r>
              <a:rPr lang="en-CA" b="1" dirty="0"/>
              <a:t>4</a:t>
            </a:r>
            <a:r>
              <a:rPr lang="en-CA" dirty="0"/>
              <a:t> (RT14.22)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347830"/>
            <a:ext cx="9030797" cy="544838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200835" y="2191264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7" name="Curved Connector 6"/>
          <p:cNvCxnSpPr>
            <a:stCxn id="8" idx="5"/>
            <a:endCxn id="6" idx="4"/>
          </p:cNvCxnSpPr>
          <p:nvPr/>
        </p:nvCxnSpPr>
        <p:spPr>
          <a:xfrm rot="5400000">
            <a:off x="9013617" y="1863233"/>
            <a:ext cx="211348" cy="971937"/>
          </a:xfrm>
          <a:prstGeom prst="curvedConnector3">
            <a:avLst>
              <a:gd name="adj1" fmla="val 20816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8859928" y="1994736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257889" y="2535004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cxnSp>
        <p:nvCxnSpPr>
          <p:cNvPr id="16" name="Curved Connector 15"/>
          <p:cNvCxnSpPr/>
          <p:nvPr/>
        </p:nvCxnSpPr>
        <p:spPr>
          <a:xfrm rot="5400000">
            <a:off x="6216246" y="2517519"/>
            <a:ext cx="2313179" cy="215825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5774725" y="4784688"/>
            <a:ext cx="844510" cy="2898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TextBox 19"/>
          <p:cNvSpPr txBox="1"/>
          <p:nvPr/>
        </p:nvSpPr>
        <p:spPr>
          <a:xfrm>
            <a:off x="6517587" y="3319646"/>
            <a:ext cx="1157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Aglycone-H</a:t>
            </a:r>
            <a:r>
              <a:rPr lang="en-CA" sz="1200" baseline="-25000" dirty="0"/>
              <a:t>2</a:t>
            </a:r>
            <a:r>
              <a:rPr lang="en-CA" sz="1200" dirty="0"/>
              <a:t>O</a:t>
            </a:r>
          </a:p>
        </p:txBody>
      </p:sp>
      <p:sp>
        <p:nvSpPr>
          <p:cNvPr id="21" name="Oval 20"/>
          <p:cNvSpPr/>
          <p:nvPr/>
        </p:nvSpPr>
        <p:spPr>
          <a:xfrm>
            <a:off x="4815150" y="5429916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3" name="Curved Connector 22"/>
          <p:cNvCxnSpPr>
            <a:stCxn id="19" idx="3"/>
            <a:endCxn id="21" idx="0"/>
          </p:cNvCxnSpPr>
          <p:nvPr/>
        </p:nvCxnSpPr>
        <p:spPr>
          <a:xfrm rot="5400000">
            <a:off x="5376153" y="4907667"/>
            <a:ext cx="397851" cy="646646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27166" y="4975212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26" name="Oval 25"/>
          <p:cNvSpPr/>
          <p:nvPr/>
        </p:nvSpPr>
        <p:spPr>
          <a:xfrm>
            <a:off x="3979647" y="5074508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7" name="Curved Connector 26"/>
          <p:cNvCxnSpPr/>
          <p:nvPr/>
        </p:nvCxnSpPr>
        <p:spPr>
          <a:xfrm rot="16200000" flipV="1">
            <a:off x="4741369" y="5281842"/>
            <a:ext cx="149303" cy="21805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47402" y="5183493"/>
            <a:ext cx="447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422305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S2-4: </a:t>
            </a:r>
            <a:r>
              <a:rPr lang="en-CA" b="1" dirty="0"/>
              <a:t>5</a:t>
            </a:r>
            <a:r>
              <a:rPr lang="en-CA" dirty="0"/>
              <a:t> (RT14.39)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1928"/>
            <a:ext cx="9242438" cy="557607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341811" y="1957706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7" name="Curved Connector 6"/>
          <p:cNvCxnSpPr/>
          <p:nvPr/>
        </p:nvCxnSpPr>
        <p:spPr>
          <a:xfrm rot="16200000" flipV="1">
            <a:off x="8615279" y="2442649"/>
            <a:ext cx="1183010" cy="74034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9078039" y="3404327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9078039" y="2576473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cxnSp>
        <p:nvCxnSpPr>
          <p:cNvPr id="10" name="Curved Connector 9"/>
          <p:cNvCxnSpPr>
            <a:stCxn id="11" idx="2"/>
          </p:cNvCxnSpPr>
          <p:nvPr/>
        </p:nvCxnSpPr>
        <p:spPr>
          <a:xfrm rot="10800000">
            <a:off x="5770739" y="5237902"/>
            <a:ext cx="1668031" cy="79556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438769" y="5888558"/>
            <a:ext cx="903042" cy="2898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6585858" y="5538690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3" name="Oval 12"/>
          <p:cNvSpPr/>
          <p:nvPr/>
        </p:nvSpPr>
        <p:spPr>
          <a:xfrm>
            <a:off x="4897529" y="5092164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4" name="Curved Connector 13"/>
          <p:cNvCxnSpPr>
            <a:stCxn id="6" idx="3"/>
          </p:cNvCxnSpPr>
          <p:nvPr/>
        </p:nvCxnSpPr>
        <p:spPr>
          <a:xfrm rot="5400000">
            <a:off x="6272008" y="3692085"/>
            <a:ext cx="3705848" cy="68710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796091" y="3727771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16" name="Oval 15"/>
          <p:cNvSpPr/>
          <p:nvPr/>
        </p:nvSpPr>
        <p:spPr>
          <a:xfrm>
            <a:off x="5712649" y="4613490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7" name="Curved Connector 16"/>
          <p:cNvCxnSpPr>
            <a:endCxn id="13" idx="0"/>
          </p:cNvCxnSpPr>
          <p:nvPr/>
        </p:nvCxnSpPr>
        <p:spPr>
          <a:xfrm rot="10800000" flipV="1">
            <a:off x="5334134" y="4759228"/>
            <a:ext cx="361666" cy="332936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208527" y="4579097"/>
            <a:ext cx="447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cxnSp>
        <p:nvCxnSpPr>
          <p:cNvPr id="37" name="Curved Connector 36"/>
          <p:cNvCxnSpPr/>
          <p:nvPr/>
        </p:nvCxnSpPr>
        <p:spPr>
          <a:xfrm rot="10800000" flipV="1">
            <a:off x="6169226" y="2132401"/>
            <a:ext cx="2172585" cy="2489585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973401" y="2809459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44" name="Oval 43"/>
          <p:cNvSpPr/>
          <p:nvPr/>
        </p:nvSpPr>
        <p:spPr>
          <a:xfrm>
            <a:off x="4007471" y="5092164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52" name="Curved Connector 51"/>
          <p:cNvCxnSpPr/>
          <p:nvPr/>
        </p:nvCxnSpPr>
        <p:spPr>
          <a:xfrm rot="16200000" flipV="1">
            <a:off x="4772869" y="4780908"/>
            <a:ext cx="63415" cy="622509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89664" y="4835631"/>
            <a:ext cx="447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3575867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S2-5: </a:t>
            </a:r>
            <a:r>
              <a:rPr lang="en-CA" b="1" dirty="0"/>
              <a:t>6</a:t>
            </a:r>
            <a:r>
              <a:rPr lang="en-CA" dirty="0"/>
              <a:t> (RT14.60)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1928"/>
            <a:ext cx="9242438" cy="557607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9087512" y="2258648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9" name="Curved Connector 8"/>
          <p:cNvCxnSpPr>
            <a:endCxn id="11" idx="0"/>
          </p:cNvCxnSpPr>
          <p:nvPr/>
        </p:nvCxnSpPr>
        <p:spPr>
          <a:xfrm rot="10800000">
            <a:off x="8798012" y="1957454"/>
            <a:ext cx="775532" cy="301195"/>
          </a:xfrm>
          <a:prstGeom prst="curvedConnector4">
            <a:avLst>
              <a:gd name="adj1" fmla="val 25038"/>
              <a:gd name="adj2" fmla="val 1594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310256" y="1781414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11" name="Oval 10"/>
          <p:cNvSpPr/>
          <p:nvPr/>
        </p:nvSpPr>
        <p:spPr>
          <a:xfrm>
            <a:off x="8361407" y="1957453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Curved Connector 11"/>
          <p:cNvCxnSpPr/>
          <p:nvPr/>
        </p:nvCxnSpPr>
        <p:spPr>
          <a:xfrm rot="5400000">
            <a:off x="6070793" y="2661477"/>
            <a:ext cx="3011619" cy="2186523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025948" y="3488894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9" name="Oval 18"/>
          <p:cNvSpPr/>
          <p:nvPr/>
        </p:nvSpPr>
        <p:spPr>
          <a:xfrm>
            <a:off x="5924182" y="5282857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Oval 20"/>
          <p:cNvSpPr/>
          <p:nvPr/>
        </p:nvSpPr>
        <p:spPr>
          <a:xfrm>
            <a:off x="5491695" y="4996935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3" name="Curved Connector 22"/>
          <p:cNvCxnSpPr>
            <a:endCxn id="21" idx="0"/>
          </p:cNvCxnSpPr>
          <p:nvPr/>
        </p:nvCxnSpPr>
        <p:spPr>
          <a:xfrm rot="10800000">
            <a:off x="5924182" y="4996936"/>
            <a:ext cx="510094" cy="263611"/>
          </a:xfrm>
          <a:prstGeom prst="curvedConnector4">
            <a:avLst>
              <a:gd name="adj1" fmla="val 7607"/>
              <a:gd name="adj2" fmla="val 1867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14437" y="4547456"/>
            <a:ext cx="744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HCOOH</a:t>
            </a:r>
          </a:p>
        </p:txBody>
      </p:sp>
    </p:spTree>
    <p:extLst>
      <p:ext uri="{BB962C8B-B14F-4D97-AF65-F5344CB8AC3E}">
        <p14:creationId xmlns:p14="http://schemas.microsoft.com/office/powerpoint/2010/main" val="1445434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S2-6: </a:t>
            </a:r>
            <a:r>
              <a:rPr lang="en-CA" b="1" dirty="0"/>
              <a:t>7</a:t>
            </a:r>
            <a:r>
              <a:rPr lang="en-CA" dirty="0"/>
              <a:t> (RT14.68A)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1928"/>
            <a:ext cx="9242438" cy="557607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9119125" y="1952367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9" name="Curved Connector 8"/>
          <p:cNvCxnSpPr>
            <a:endCxn id="11" idx="0"/>
          </p:cNvCxnSpPr>
          <p:nvPr/>
        </p:nvCxnSpPr>
        <p:spPr>
          <a:xfrm rot="5400000">
            <a:off x="7672145" y="3306208"/>
            <a:ext cx="2865878" cy="68541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504236" y="3413768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11" name="Oval 10"/>
          <p:cNvSpPr/>
          <p:nvPr/>
        </p:nvSpPr>
        <p:spPr>
          <a:xfrm>
            <a:off x="8325769" y="5081856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Curved Connector 11"/>
          <p:cNvCxnSpPr>
            <a:stCxn id="11" idx="2"/>
          </p:cNvCxnSpPr>
          <p:nvPr/>
        </p:nvCxnSpPr>
        <p:spPr>
          <a:xfrm rot="10800000" flipV="1">
            <a:off x="6599665" y="5227594"/>
            <a:ext cx="1726105" cy="299053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16201" y="5016226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4" name="Oval 13"/>
          <p:cNvSpPr/>
          <p:nvPr/>
        </p:nvSpPr>
        <p:spPr>
          <a:xfrm>
            <a:off x="6155931" y="5526648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Oval 14"/>
          <p:cNvSpPr/>
          <p:nvPr/>
        </p:nvSpPr>
        <p:spPr>
          <a:xfrm>
            <a:off x="5030376" y="5830831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6" name="Curved Connector 15"/>
          <p:cNvCxnSpPr>
            <a:stCxn id="14" idx="2"/>
            <a:endCxn id="15" idx="0"/>
          </p:cNvCxnSpPr>
          <p:nvPr/>
        </p:nvCxnSpPr>
        <p:spPr>
          <a:xfrm rot="10800000" flipV="1">
            <a:off x="5462863" y="5658453"/>
            <a:ext cx="693068" cy="172377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83045" y="5623082"/>
            <a:ext cx="744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HCOOH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583045" y="5790259"/>
            <a:ext cx="801279" cy="354141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69389" y="5513260"/>
            <a:ext cx="851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771.25684</a:t>
            </a:r>
          </a:p>
        </p:txBody>
      </p:sp>
      <p:cxnSp>
        <p:nvCxnSpPr>
          <p:cNvPr id="27" name="Curved Connector 26"/>
          <p:cNvCxnSpPr/>
          <p:nvPr/>
        </p:nvCxnSpPr>
        <p:spPr>
          <a:xfrm rot="10800000" flipV="1">
            <a:off x="4642608" y="5651759"/>
            <a:ext cx="1526781" cy="171450"/>
          </a:xfrm>
          <a:prstGeom prst="curvedConnector3">
            <a:avLst>
              <a:gd name="adj1" fmla="val 6456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4210122" y="5830831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TextBox 38"/>
          <p:cNvSpPr txBox="1"/>
          <p:nvPr/>
        </p:nvSpPr>
        <p:spPr>
          <a:xfrm>
            <a:off x="5102723" y="5449958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cxnSp>
        <p:nvCxnSpPr>
          <p:cNvPr id="41" name="Curved Connector 40"/>
          <p:cNvCxnSpPr>
            <a:stCxn id="29" idx="1"/>
          </p:cNvCxnSpPr>
          <p:nvPr/>
        </p:nvCxnSpPr>
        <p:spPr>
          <a:xfrm rot="16200000" flipV="1">
            <a:off x="3924349" y="5456991"/>
            <a:ext cx="38605" cy="786286"/>
          </a:xfrm>
          <a:prstGeom prst="curvedConnector4">
            <a:avLst>
              <a:gd name="adj1" fmla="val 592151"/>
              <a:gd name="adj2" fmla="val 968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3141055" y="5854603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TextBox 43"/>
          <p:cNvSpPr txBox="1"/>
          <p:nvPr/>
        </p:nvSpPr>
        <p:spPr>
          <a:xfrm>
            <a:off x="3721488" y="5424345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67820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S2-7: </a:t>
            </a:r>
            <a:r>
              <a:rPr lang="en-CA" b="1" dirty="0"/>
              <a:t>8</a:t>
            </a:r>
            <a:r>
              <a:rPr lang="en-CA" dirty="0"/>
              <a:t> (RT14.68B)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273690"/>
            <a:ext cx="9256093" cy="55843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2270" y="5461687"/>
            <a:ext cx="851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799.24121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426941" y="5738686"/>
            <a:ext cx="395416" cy="373790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9008462" y="1905000"/>
            <a:ext cx="864973" cy="33569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1" name="Curved Connector 10"/>
          <p:cNvCxnSpPr>
            <a:endCxn id="13" idx="0"/>
          </p:cNvCxnSpPr>
          <p:nvPr/>
        </p:nvCxnSpPr>
        <p:spPr>
          <a:xfrm rot="5400000">
            <a:off x="7367453" y="3086454"/>
            <a:ext cx="2807529" cy="111600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224274" y="3367459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sp>
        <p:nvSpPr>
          <p:cNvPr id="13" name="Oval 12"/>
          <p:cNvSpPr/>
          <p:nvPr/>
        </p:nvSpPr>
        <p:spPr>
          <a:xfrm>
            <a:off x="7776607" y="5048223"/>
            <a:ext cx="873209" cy="2914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4" name="Curved Connector 13"/>
          <p:cNvCxnSpPr>
            <a:stCxn id="13" idx="2"/>
            <a:endCxn id="16" idx="6"/>
          </p:cNvCxnSpPr>
          <p:nvPr/>
        </p:nvCxnSpPr>
        <p:spPr>
          <a:xfrm rot="10800000" flipV="1">
            <a:off x="4396867" y="5193961"/>
            <a:ext cx="3379741" cy="406225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15189" y="4982593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sp>
        <p:nvSpPr>
          <p:cNvPr id="16" name="Oval 15"/>
          <p:cNvSpPr/>
          <p:nvPr/>
        </p:nvSpPr>
        <p:spPr>
          <a:xfrm>
            <a:off x="3531893" y="5468381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Oval 16"/>
          <p:cNvSpPr/>
          <p:nvPr/>
        </p:nvSpPr>
        <p:spPr>
          <a:xfrm>
            <a:off x="2482243" y="5730156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9" name="Curved Connector 18"/>
          <p:cNvCxnSpPr>
            <a:stCxn id="16" idx="2"/>
            <a:endCxn id="17" idx="0"/>
          </p:cNvCxnSpPr>
          <p:nvPr/>
        </p:nvCxnSpPr>
        <p:spPr>
          <a:xfrm rot="10800000" flipV="1">
            <a:off x="2914731" y="5600186"/>
            <a:ext cx="617163" cy="129969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48356" y="5402980"/>
            <a:ext cx="744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HCOOH</a:t>
            </a:r>
          </a:p>
        </p:txBody>
      </p:sp>
      <p:cxnSp>
        <p:nvCxnSpPr>
          <p:cNvPr id="26" name="Curved Connector 25"/>
          <p:cNvCxnSpPr>
            <a:stCxn id="16" idx="7"/>
          </p:cNvCxnSpPr>
          <p:nvPr/>
        </p:nvCxnSpPr>
        <p:spPr>
          <a:xfrm rot="16200000" flipH="1" flipV="1">
            <a:off x="3015451" y="4549729"/>
            <a:ext cx="297486" cy="2212000"/>
          </a:xfrm>
          <a:prstGeom prst="curvedConnector4">
            <a:avLst>
              <a:gd name="adj1" fmla="val -76844"/>
              <a:gd name="adj2" fmla="val 6668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1556674" y="5848865"/>
            <a:ext cx="864973" cy="26361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TextBox 27"/>
          <p:cNvSpPr txBox="1"/>
          <p:nvPr/>
        </p:nvSpPr>
        <p:spPr>
          <a:xfrm>
            <a:off x="2343994" y="5368485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3530298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Fig. S2-8: </a:t>
            </a:r>
            <a:r>
              <a:rPr lang="en-CA" b="1" dirty="0"/>
              <a:t>9</a:t>
            </a:r>
            <a:r>
              <a:rPr lang="en-CA" dirty="0"/>
              <a:t> (RT14.79)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14879"/>
            <a:ext cx="9006016" cy="5433436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8814486" y="3278660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Oval 8"/>
          <p:cNvSpPr/>
          <p:nvPr/>
        </p:nvSpPr>
        <p:spPr>
          <a:xfrm>
            <a:off x="8114270" y="1919417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3" name="Curved Connector 12"/>
          <p:cNvCxnSpPr/>
          <p:nvPr/>
        </p:nvCxnSpPr>
        <p:spPr>
          <a:xfrm rot="16200000" flipV="1">
            <a:off x="8575245" y="2477531"/>
            <a:ext cx="869781" cy="57253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910833" y="2501942"/>
            <a:ext cx="694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Sulfate</a:t>
            </a:r>
          </a:p>
        </p:txBody>
      </p:sp>
      <p:cxnSp>
        <p:nvCxnSpPr>
          <p:cNvPr id="21" name="Curved Connector 20"/>
          <p:cNvCxnSpPr/>
          <p:nvPr/>
        </p:nvCxnSpPr>
        <p:spPr>
          <a:xfrm rot="10800000" flipV="1">
            <a:off x="6096000" y="2248928"/>
            <a:ext cx="2018270" cy="1499287"/>
          </a:xfrm>
          <a:prstGeom prst="curvedConnector3">
            <a:avLst>
              <a:gd name="adj1" fmla="val 5040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5535827" y="3826730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/>
          <p:cNvSpPr txBox="1"/>
          <p:nvPr/>
        </p:nvSpPr>
        <p:spPr>
          <a:xfrm>
            <a:off x="6299438" y="2913738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Aglycone</a:t>
            </a:r>
            <a:endParaRPr lang="en-CA" sz="1200" dirty="0"/>
          </a:p>
        </p:txBody>
      </p:sp>
      <p:cxnSp>
        <p:nvCxnSpPr>
          <p:cNvPr id="29" name="Curved Connector 28"/>
          <p:cNvCxnSpPr/>
          <p:nvPr/>
        </p:nvCxnSpPr>
        <p:spPr>
          <a:xfrm rot="5400000">
            <a:off x="6261166" y="3717452"/>
            <a:ext cx="3470533" cy="64255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265773" y="5828525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TextBox 30"/>
          <p:cNvSpPr txBox="1"/>
          <p:nvPr/>
        </p:nvSpPr>
        <p:spPr>
          <a:xfrm>
            <a:off x="7631254" y="3748215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32" name="Oval 31"/>
          <p:cNvSpPr/>
          <p:nvPr/>
        </p:nvSpPr>
        <p:spPr>
          <a:xfrm>
            <a:off x="4769709" y="5029454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4" name="Curved Connector 33"/>
          <p:cNvCxnSpPr/>
          <p:nvPr/>
        </p:nvCxnSpPr>
        <p:spPr>
          <a:xfrm rot="5400000">
            <a:off x="4834512" y="4286643"/>
            <a:ext cx="996471" cy="406161"/>
          </a:xfrm>
          <a:prstGeom prst="curvedConnector3">
            <a:avLst>
              <a:gd name="adj1" fmla="val 370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769709" y="4139079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  <p:sp>
        <p:nvSpPr>
          <p:cNvPr id="46" name="Oval 45"/>
          <p:cNvSpPr/>
          <p:nvPr/>
        </p:nvSpPr>
        <p:spPr>
          <a:xfrm>
            <a:off x="3855669" y="4942130"/>
            <a:ext cx="963828" cy="3295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54" name="Straight Arrow Connector 53"/>
          <p:cNvCxnSpPr/>
          <p:nvPr/>
        </p:nvCxnSpPr>
        <p:spPr>
          <a:xfrm flipH="1" flipV="1">
            <a:off x="4440195" y="5358967"/>
            <a:ext cx="689472" cy="697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545930" y="5377559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- </a:t>
            </a:r>
            <a:r>
              <a:rPr lang="en-CA" sz="1200" dirty="0" err="1"/>
              <a:t>Xyl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211278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194</Words>
  <Application>Microsoft Office PowerPoint</Application>
  <PresentationFormat>Widescreen</PresentationFormat>
  <Paragraphs>56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Supplemental Figure 2 (Fig. S2)</vt:lpstr>
      <vt:lpstr>Fig. S2-1: 1 (RT 13.01)</vt:lpstr>
      <vt:lpstr>Fig. S2-2: 3 (RT14.06)</vt:lpstr>
      <vt:lpstr>Fig. S2-3: 4 (RT14.22)</vt:lpstr>
      <vt:lpstr>Fig. S2-4: 5 (RT14.39)</vt:lpstr>
      <vt:lpstr>Fig. S2-5: 6 (RT14.60)</vt:lpstr>
      <vt:lpstr>Fig. S2-6: 7 (RT14.68A)</vt:lpstr>
      <vt:lpstr>Fig. S2-7: 8 (RT14.68B)</vt:lpstr>
      <vt:lpstr>Fig. S2-8: 9 (RT14.79)</vt:lpstr>
      <vt:lpstr>Fig. S2-9: 11 (RT14.97)</vt:lpstr>
      <vt:lpstr>Fig. S2-10: 12 (RT15.11)</vt:lpstr>
    </vt:vector>
  </TitlesOfParts>
  <Company>NRC-CNRC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Vasantha SC saponins</dc:title>
  <dc:creator>Zhang, Junzeng</dc:creator>
  <cp:lastModifiedBy>Vasantha Rupasinghe</cp:lastModifiedBy>
  <cp:revision>54</cp:revision>
  <dcterms:created xsi:type="dcterms:W3CDTF">2023-01-19T18:48:33Z</dcterms:created>
  <dcterms:modified xsi:type="dcterms:W3CDTF">2023-02-21T20:48:57Z</dcterms:modified>
</cp:coreProperties>
</file>