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56" r:id="rId8"/>
    <p:sldId id="288" r:id="rId9"/>
    <p:sldId id="289" r:id="rId10"/>
    <p:sldId id="263" r:id="rId11"/>
    <p:sldId id="286" r:id="rId12"/>
    <p:sldId id="28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6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istrator\Dropbox\infection_R4_MHCI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istrator\Dropbox\infection_R4_MHCII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CA" altLang="zh-CN" sz="1000" b="1" dirty="0"/>
              <a:t>Distribution of Peptides Length</a:t>
            </a:r>
            <a:r>
              <a:rPr lang="en-CA" altLang="zh-CN" sz="1000" b="1" baseline="0" dirty="0"/>
              <a:t> from Class I Immunopeptidome</a:t>
            </a:r>
            <a:endParaRPr lang="en-CA" altLang="zh-CN" sz="1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924759405074365"/>
          <c:y val="0.11850977015124481"/>
          <c:w val="0.84019685039370073"/>
          <c:h val="0.733566564461440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Sheet1!$G$6</c:f>
              <c:strCache>
                <c:ptCount val="1"/>
                <c:pt idx="0">
                  <c:v>Count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Sheet1!$H$5:$S$5</c:f>
              <c:strCache>
                <c:ptCount val="12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14</c:v>
                </c:pt>
                <c:pt idx="6">
                  <c:v>15</c:v>
                </c:pt>
                <c:pt idx="7">
                  <c:v>16</c:v>
                </c:pt>
                <c:pt idx="8">
                  <c:v>17</c:v>
                </c:pt>
                <c:pt idx="9">
                  <c:v>18</c:v>
                </c:pt>
                <c:pt idx="10">
                  <c:v>19</c:v>
                </c:pt>
                <c:pt idx="11">
                  <c:v>≥20</c:v>
                </c:pt>
              </c:strCache>
            </c:strRef>
          </c:cat>
          <c:val>
            <c:numRef>
              <c:f>Sheet1!$H$6:$S$6</c:f>
              <c:numCache>
                <c:formatCode>General</c:formatCode>
                <c:ptCount val="12"/>
                <c:pt idx="0">
                  <c:v>17</c:v>
                </c:pt>
                <c:pt idx="1">
                  <c:v>56</c:v>
                </c:pt>
                <c:pt idx="2">
                  <c:v>675</c:v>
                </c:pt>
                <c:pt idx="3">
                  <c:v>244</c:v>
                </c:pt>
                <c:pt idx="4">
                  <c:v>160</c:v>
                </c:pt>
                <c:pt idx="5">
                  <c:v>14</c:v>
                </c:pt>
                <c:pt idx="6">
                  <c:v>11</c:v>
                </c:pt>
                <c:pt idx="7">
                  <c:v>9</c:v>
                </c:pt>
                <c:pt idx="8">
                  <c:v>7</c:v>
                </c:pt>
                <c:pt idx="9">
                  <c:v>9</c:v>
                </c:pt>
                <c:pt idx="10">
                  <c:v>6</c:v>
                </c:pt>
                <c:pt idx="11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17-4759-92BD-16A0E5F7C9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1533728"/>
        <c:axId val="253931968"/>
      </c:barChart>
      <c:catAx>
        <c:axId val="251533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3931968"/>
        <c:crosses val="autoZero"/>
        <c:auto val="1"/>
        <c:lblAlgn val="ctr"/>
        <c:lblOffset val="100"/>
        <c:noMultiLvlLbl val="0"/>
      </c:catAx>
      <c:valAx>
        <c:axId val="253931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1533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CA" altLang="zh-CN" sz="1000" b="1" i="0" baseline="0">
                <a:effectLst/>
              </a:rPr>
              <a:t>Distribution of Peptides Length from Class I Immunopeptidome</a:t>
            </a:r>
            <a:endParaRPr lang="zh-CN" altLang="zh-CN" sz="1000" b="1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36920384951881"/>
          <c:y val="0.14909740449110528"/>
          <c:w val="0.8346412948381452"/>
          <c:h val="0.674058763487897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Sheet1!$F$6</c:f>
              <c:strCache>
                <c:ptCount val="1"/>
                <c:pt idx="0">
                  <c:v>Count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Sheet1!$G$5:$Q$5</c:f>
              <c:strCache>
                <c:ptCount val="11"/>
                <c:pt idx="0">
                  <c:v>≤11</c:v>
                </c:pt>
                <c:pt idx="1">
                  <c:v>12</c:v>
                </c:pt>
                <c:pt idx="2">
                  <c:v>13</c:v>
                </c:pt>
                <c:pt idx="3">
                  <c:v>14</c:v>
                </c:pt>
                <c:pt idx="4">
                  <c:v>15</c:v>
                </c:pt>
                <c:pt idx="5">
                  <c:v>16</c:v>
                </c:pt>
                <c:pt idx="6">
                  <c:v>17</c:v>
                </c:pt>
                <c:pt idx="7">
                  <c:v>18</c:v>
                </c:pt>
                <c:pt idx="8">
                  <c:v>19</c:v>
                </c:pt>
                <c:pt idx="9">
                  <c:v>20</c:v>
                </c:pt>
                <c:pt idx="10">
                  <c:v>≥21</c:v>
                </c:pt>
              </c:strCache>
            </c:strRef>
          </c:cat>
          <c:val>
            <c:numRef>
              <c:f>Sheet1!$G$6:$Q$6</c:f>
              <c:numCache>
                <c:formatCode>General</c:formatCode>
                <c:ptCount val="11"/>
                <c:pt idx="0">
                  <c:v>14</c:v>
                </c:pt>
                <c:pt idx="1">
                  <c:v>18</c:v>
                </c:pt>
                <c:pt idx="2">
                  <c:v>68</c:v>
                </c:pt>
                <c:pt idx="3">
                  <c:v>190</c:v>
                </c:pt>
                <c:pt idx="4">
                  <c:v>335</c:v>
                </c:pt>
                <c:pt idx="5">
                  <c:v>305</c:v>
                </c:pt>
                <c:pt idx="6">
                  <c:v>200</c:v>
                </c:pt>
                <c:pt idx="7">
                  <c:v>104</c:v>
                </c:pt>
                <c:pt idx="8">
                  <c:v>61</c:v>
                </c:pt>
                <c:pt idx="9">
                  <c:v>43</c:v>
                </c:pt>
                <c:pt idx="10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1A-414C-A244-25499706F9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4123016"/>
        <c:axId val="124123408"/>
      </c:barChart>
      <c:catAx>
        <c:axId val="124123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123408"/>
        <c:crosses val="autoZero"/>
        <c:auto val="1"/>
        <c:lblAlgn val="ctr"/>
        <c:lblOffset val="100"/>
        <c:noMultiLvlLbl val="0"/>
      </c:catAx>
      <c:valAx>
        <c:axId val="124123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123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observed gene count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Intrinsic component of membrane</c:v>
                </c:pt>
                <c:pt idx="1">
                  <c:v>Integral component of membrane</c:v>
                </c:pt>
                <c:pt idx="2">
                  <c:v>Membrane</c:v>
                </c:pt>
                <c:pt idx="3">
                  <c:v>Endomembrane system</c:v>
                </c:pt>
                <c:pt idx="4">
                  <c:v>Extracellular region</c:v>
                </c:pt>
                <c:pt idx="5">
                  <c:v>Extracellular space</c:v>
                </c:pt>
                <c:pt idx="6">
                  <c:v>Extracellular vesicle</c:v>
                </c:pt>
                <c:pt idx="7">
                  <c:v>Extracellular exosome</c:v>
                </c:pt>
                <c:pt idx="8">
                  <c:v>Vesicle</c:v>
                </c:pt>
                <c:pt idx="9">
                  <c:v>Cell surface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585</c:v>
                </c:pt>
                <c:pt idx="1">
                  <c:v>564</c:v>
                </c:pt>
                <c:pt idx="2">
                  <c:v>699</c:v>
                </c:pt>
                <c:pt idx="3">
                  <c:v>490</c:v>
                </c:pt>
                <c:pt idx="4">
                  <c:v>458</c:v>
                </c:pt>
                <c:pt idx="5">
                  <c:v>385</c:v>
                </c:pt>
                <c:pt idx="6">
                  <c:v>308</c:v>
                </c:pt>
                <c:pt idx="7">
                  <c:v>305</c:v>
                </c:pt>
                <c:pt idx="8">
                  <c:v>412</c:v>
                </c:pt>
                <c:pt idx="9">
                  <c:v>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EE-4E9D-A52C-29090F4070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4124192"/>
        <c:axId val="12412458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false discovery rate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Sheet1!$A$2:$A$11</c:f>
              <c:strCache>
                <c:ptCount val="10"/>
                <c:pt idx="0">
                  <c:v>Intrinsic component of membrane</c:v>
                </c:pt>
                <c:pt idx="1">
                  <c:v>Integral component of membrane</c:v>
                </c:pt>
                <c:pt idx="2">
                  <c:v>Membrane</c:v>
                </c:pt>
                <c:pt idx="3">
                  <c:v>Endomembrane system</c:v>
                </c:pt>
                <c:pt idx="4">
                  <c:v>Extracellular region</c:v>
                </c:pt>
                <c:pt idx="5">
                  <c:v>Extracellular space</c:v>
                </c:pt>
                <c:pt idx="6">
                  <c:v>Extracellular vesicle</c:v>
                </c:pt>
                <c:pt idx="7">
                  <c:v>Extracellular exosome</c:v>
                </c:pt>
                <c:pt idx="8">
                  <c:v>Vesicle</c:v>
                </c:pt>
                <c:pt idx="9">
                  <c:v>Cell surface</c:v>
                </c:pt>
              </c:strCache>
            </c:strRef>
          </c:cat>
          <c:val>
            <c:numRef>
              <c:f>Sheet1!$C$2:$C$11</c:f>
              <c:numCache>
                <c:formatCode>0.00E+00</c:formatCode>
                <c:ptCount val="10"/>
                <c:pt idx="0">
                  <c:v>3.61E-129</c:v>
                </c:pt>
                <c:pt idx="1">
                  <c:v>1.81E-120</c:v>
                </c:pt>
                <c:pt idx="2">
                  <c:v>3.26E-96</c:v>
                </c:pt>
                <c:pt idx="3">
                  <c:v>1.2799999999999999E-94</c:v>
                </c:pt>
                <c:pt idx="4">
                  <c:v>4.06E-88</c:v>
                </c:pt>
                <c:pt idx="5">
                  <c:v>1.6700000000000001E-79</c:v>
                </c:pt>
                <c:pt idx="6">
                  <c:v>5.5800000000000002E-77</c:v>
                </c:pt>
                <c:pt idx="7">
                  <c:v>3.1899999999999997E-76</c:v>
                </c:pt>
                <c:pt idx="8">
                  <c:v>1.58E-71</c:v>
                </c:pt>
                <c:pt idx="9">
                  <c:v>2.0499999999999999E-65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FEE-4E9D-A52C-29090F4070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4125368"/>
        <c:axId val="124124976"/>
      </c:lineChart>
      <c:catAx>
        <c:axId val="124124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124584"/>
        <c:crosses val="autoZero"/>
        <c:auto val="1"/>
        <c:lblAlgn val="ctr"/>
        <c:lblOffset val="100"/>
        <c:noMultiLvlLbl val="0"/>
      </c:catAx>
      <c:valAx>
        <c:axId val="124124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124192"/>
        <c:crosses val="autoZero"/>
        <c:crossBetween val="between"/>
      </c:valAx>
      <c:valAx>
        <c:axId val="124124976"/>
        <c:scaling>
          <c:orientation val="minMax"/>
        </c:scaling>
        <c:delete val="0"/>
        <c:axPos val="r"/>
        <c:numFmt formatCode="0.00E+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125368"/>
        <c:crosses val="max"/>
        <c:crossBetween val="between"/>
      </c:valAx>
      <c:catAx>
        <c:axId val="1241253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412497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CA" b="1"/>
              <a:t>TLR3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Sheet8!$B$1</c:f>
              <c:strCache>
                <c:ptCount val="1"/>
                <c:pt idx="0">
                  <c:v>Control1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Sheet8!$A$2:$A$9</c:f>
              <c:strCache>
                <c:ptCount val="8"/>
                <c:pt idx="0">
                  <c:v>N52</c:v>
                </c:pt>
                <c:pt idx="1">
                  <c:v>N57</c:v>
                </c:pt>
                <c:pt idx="2">
                  <c:v>N124</c:v>
                </c:pt>
                <c:pt idx="3">
                  <c:v>N196</c:v>
                </c:pt>
                <c:pt idx="4">
                  <c:v>N247</c:v>
                </c:pt>
                <c:pt idx="5">
                  <c:v>N398</c:v>
                </c:pt>
                <c:pt idx="6">
                  <c:v>N413</c:v>
                </c:pt>
                <c:pt idx="7">
                  <c:v>N507</c:v>
                </c:pt>
              </c:strCache>
            </c:strRef>
          </c:cat>
          <c:val>
            <c:numRef>
              <c:f>Sheet8!$B$2:$B$9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12248000</c:v>
                </c:pt>
                <c:pt idx="3">
                  <c:v>11839000</c:v>
                </c:pt>
                <c:pt idx="4">
                  <c:v>5678800</c:v>
                </c:pt>
                <c:pt idx="5">
                  <c:v>15624000</c:v>
                </c:pt>
                <c:pt idx="6">
                  <c:v>15624000</c:v>
                </c:pt>
                <c:pt idx="7">
                  <c:v>22070000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6B-4203-B51B-FF7AF9B086F3}"/>
            </c:ext>
          </c:extLst>
        </c:ser>
        <c:ser>
          <c:idx val="1"/>
          <c:order val="1"/>
          <c:tx>
            <c:strRef>
              <c:f>Sheet8!$C$1</c:f>
              <c:strCache>
                <c:ptCount val="1"/>
                <c:pt idx="0">
                  <c:v>Control2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Sheet8!$A$2:$A$9</c:f>
              <c:strCache>
                <c:ptCount val="8"/>
                <c:pt idx="0">
                  <c:v>N52</c:v>
                </c:pt>
                <c:pt idx="1">
                  <c:v>N57</c:v>
                </c:pt>
                <c:pt idx="2">
                  <c:v>N124</c:v>
                </c:pt>
                <c:pt idx="3">
                  <c:v>N196</c:v>
                </c:pt>
                <c:pt idx="4">
                  <c:v>N247</c:v>
                </c:pt>
                <c:pt idx="5">
                  <c:v>N398</c:v>
                </c:pt>
                <c:pt idx="6">
                  <c:v>N413</c:v>
                </c:pt>
                <c:pt idx="7">
                  <c:v>N507</c:v>
                </c:pt>
              </c:strCache>
            </c:strRef>
          </c:cat>
          <c:val>
            <c:numRef>
              <c:f>Sheet8!$C$2:$C$9</c:f>
              <c:numCache>
                <c:formatCode>General</c:formatCode>
                <c:ptCount val="8"/>
                <c:pt idx="0">
                  <c:v>51201000</c:v>
                </c:pt>
                <c:pt idx="1">
                  <c:v>51201000</c:v>
                </c:pt>
                <c:pt idx="2">
                  <c:v>28444000</c:v>
                </c:pt>
                <c:pt idx="3">
                  <c:v>0</c:v>
                </c:pt>
                <c:pt idx="4">
                  <c:v>15387000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6B-4203-B51B-FF7AF9B086F3}"/>
            </c:ext>
          </c:extLst>
        </c:ser>
        <c:ser>
          <c:idx val="2"/>
          <c:order val="2"/>
          <c:tx>
            <c:strRef>
              <c:f>Sheet8!$D$1</c:f>
              <c:strCache>
                <c:ptCount val="1"/>
                <c:pt idx="0">
                  <c:v>Control3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Sheet8!$A$2:$A$9</c:f>
              <c:strCache>
                <c:ptCount val="8"/>
                <c:pt idx="0">
                  <c:v>N52</c:v>
                </c:pt>
                <c:pt idx="1">
                  <c:v>N57</c:v>
                </c:pt>
                <c:pt idx="2">
                  <c:v>N124</c:v>
                </c:pt>
                <c:pt idx="3">
                  <c:v>N196</c:v>
                </c:pt>
                <c:pt idx="4">
                  <c:v>N247</c:v>
                </c:pt>
                <c:pt idx="5">
                  <c:v>N398</c:v>
                </c:pt>
                <c:pt idx="6">
                  <c:v>N413</c:v>
                </c:pt>
                <c:pt idx="7">
                  <c:v>N507</c:v>
                </c:pt>
              </c:strCache>
            </c:strRef>
          </c:cat>
          <c:val>
            <c:numRef>
              <c:f>Sheet8!$D$2:$D$9</c:f>
              <c:numCache>
                <c:formatCode>General</c:formatCode>
                <c:ptCount val="8"/>
                <c:pt idx="0">
                  <c:v>39290000</c:v>
                </c:pt>
                <c:pt idx="1">
                  <c:v>39290000</c:v>
                </c:pt>
                <c:pt idx="2">
                  <c:v>0</c:v>
                </c:pt>
                <c:pt idx="3">
                  <c:v>20820000</c:v>
                </c:pt>
                <c:pt idx="4">
                  <c:v>7058500</c:v>
                </c:pt>
                <c:pt idx="5">
                  <c:v>0</c:v>
                </c:pt>
                <c:pt idx="6">
                  <c:v>0</c:v>
                </c:pt>
                <c:pt idx="7">
                  <c:v>30025000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C6B-4203-B51B-FF7AF9B086F3}"/>
            </c:ext>
          </c:extLst>
        </c:ser>
        <c:ser>
          <c:idx val="3"/>
          <c:order val="3"/>
          <c:tx>
            <c:strRef>
              <c:f>Sheet8!$E$1</c:f>
              <c:strCache>
                <c:ptCount val="1"/>
                <c:pt idx="0">
                  <c:v>Infection1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Sheet8!$A$2:$A$9</c:f>
              <c:strCache>
                <c:ptCount val="8"/>
                <c:pt idx="0">
                  <c:v>N52</c:v>
                </c:pt>
                <c:pt idx="1">
                  <c:v>N57</c:v>
                </c:pt>
                <c:pt idx="2">
                  <c:v>N124</c:v>
                </c:pt>
                <c:pt idx="3">
                  <c:v>N196</c:v>
                </c:pt>
                <c:pt idx="4">
                  <c:v>N247</c:v>
                </c:pt>
                <c:pt idx="5">
                  <c:v>N398</c:v>
                </c:pt>
                <c:pt idx="6">
                  <c:v>N413</c:v>
                </c:pt>
                <c:pt idx="7">
                  <c:v>N507</c:v>
                </c:pt>
              </c:strCache>
            </c:strRef>
          </c:cat>
          <c:val>
            <c:numRef>
              <c:f>Sheet8!$E$2:$E$9</c:f>
              <c:numCache>
                <c:formatCode>General</c:formatCode>
                <c:ptCount val="8"/>
                <c:pt idx="0">
                  <c:v>24508000</c:v>
                </c:pt>
                <c:pt idx="1">
                  <c:v>0</c:v>
                </c:pt>
                <c:pt idx="2">
                  <c:v>92080000</c:v>
                </c:pt>
                <c:pt idx="3">
                  <c:v>30107000</c:v>
                </c:pt>
                <c:pt idx="4">
                  <c:v>33807000</c:v>
                </c:pt>
                <c:pt idx="5">
                  <c:v>31145000</c:v>
                </c:pt>
                <c:pt idx="6">
                  <c:v>31145000</c:v>
                </c:pt>
                <c:pt idx="7">
                  <c:v>52758000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C6B-4203-B51B-FF7AF9B086F3}"/>
            </c:ext>
          </c:extLst>
        </c:ser>
        <c:ser>
          <c:idx val="4"/>
          <c:order val="4"/>
          <c:tx>
            <c:strRef>
              <c:f>Sheet8!$F$1</c:f>
              <c:strCache>
                <c:ptCount val="1"/>
                <c:pt idx="0">
                  <c:v>Infection2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Sheet8!$A$2:$A$9</c:f>
              <c:strCache>
                <c:ptCount val="8"/>
                <c:pt idx="0">
                  <c:v>N52</c:v>
                </c:pt>
                <c:pt idx="1">
                  <c:v>N57</c:v>
                </c:pt>
                <c:pt idx="2">
                  <c:v>N124</c:v>
                </c:pt>
                <c:pt idx="3">
                  <c:v>N196</c:v>
                </c:pt>
                <c:pt idx="4">
                  <c:v>N247</c:v>
                </c:pt>
                <c:pt idx="5">
                  <c:v>N398</c:v>
                </c:pt>
                <c:pt idx="6">
                  <c:v>N413</c:v>
                </c:pt>
                <c:pt idx="7">
                  <c:v>N507</c:v>
                </c:pt>
              </c:strCache>
            </c:strRef>
          </c:cat>
          <c:val>
            <c:numRef>
              <c:f>Sheet8!$F$2:$F$9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58225000</c:v>
                </c:pt>
                <c:pt idx="3">
                  <c:v>18933000</c:v>
                </c:pt>
                <c:pt idx="4">
                  <c:v>18978000</c:v>
                </c:pt>
                <c:pt idx="5">
                  <c:v>27148000</c:v>
                </c:pt>
                <c:pt idx="6">
                  <c:v>27148000</c:v>
                </c:pt>
                <c:pt idx="7">
                  <c:v>36113000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C6B-4203-B51B-FF7AF9B086F3}"/>
            </c:ext>
          </c:extLst>
        </c:ser>
        <c:ser>
          <c:idx val="5"/>
          <c:order val="5"/>
          <c:tx>
            <c:strRef>
              <c:f>Sheet8!$G$1</c:f>
              <c:strCache>
                <c:ptCount val="1"/>
                <c:pt idx="0">
                  <c:v>Infection3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Sheet8!$A$2:$A$9</c:f>
              <c:strCache>
                <c:ptCount val="8"/>
                <c:pt idx="0">
                  <c:v>N52</c:v>
                </c:pt>
                <c:pt idx="1">
                  <c:v>N57</c:v>
                </c:pt>
                <c:pt idx="2">
                  <c:v>N124</c:v>
                </c:pt>
                <c:pt idx="3">
                  <c:v>N196</c:v>
                </c:pt>
                <c:pt idx="4">
                  <c:v>N247</c:v>
                </c:pt>
                <c:pt idx="5">
                  <c:v>N398</c:v>
                </c:pt>
                <c:pt idx="6">
                  <c:v>N413</c:v>
                </c:pt>
                <c:pt idx="7">
                  <c:v>N507</c:v>
                </c:pt>
              </c:strCache>
            </c:strRef>
          </c:cat>
          <c:val>
            <c:numRef>
              <c:f>Sheet8!$G$2:$G$9</c:f>
              <c:numCache>
                <c:formatCode>General</c:formatCode>
                <c:ptCount val="8"/>
                <c:pt idx="0">
                  <c:v>142650000</c:v>
                </c:pt>
                <c:pt idx="1">
                  <c:v>112160000</c:v>
                </c:pt>
                <c:pt idx="2">
                  <c:v>99939000</c:v>
                </c:pt>
                <c:pt idx="3">
                  <c:v>27086000</c:v>
                </c:pt>
                <c:pt idx="4">
                  <c:v>27752000</c:v>
                </c:pt>
                <c:pt idx="5">
                  <c:v>0</c:v>
                </c:pt>
                <c:pt idx="6">
                  <c:v>0</c:v>
                </c:pt>
                <c:pt idx="7">
                  <c:v>77258000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C6B-4203-B51B-FF7AF9B086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4126152"/>
        <c:axId val="124126544"/>
      </c:barChart>
      <c:catAx>
        <c:axId val="124126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126544"/>
        <c:crosses val="autoZero"/>
        <c:auto val="1"/>
        <c:lblAlgn val="ctr"/>
        <c:lblOffset val="100"/>
        <c:noMultiLvlLbl val="0"/>
      </c:catAx>
      <c:valAx>
        <c:axId val="124126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126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0.01066</cdr:x>
      <cdr:y>0.40108</cdr:y>
    </cdr:from>
    <cdr:to>
      <cdr:x>0.05858</cdr:x>
      <cdr:y>0.64414</cdr:y>
    </cdr:to>
    <cdr:sp macro="" textlink="">
      <cdr:nvSpPr>
        <cdr:cNvPr id="3" name="TextBox 7">
          <a:extLst xmlns:a="http://schemas.openxmlformats.org/drawingml/2006/main">
            <a:ext uri="{FF2B5EF4-FFF2-40B4-BE49-F238E27FC236}">
              <a16:creationId xmlns:a16="http://schemas.microsoft.com/office/drawing/2014/main" id="{17C70A3C-5EC3-43DE-BB4E-7849AFB5DE05}"/>
            </a:ext>
          </a:extLst>
        </cdr:cNvPr>
        <cdr:cNvSpPr txBox="1"/>
      </cdr:nvSpPr>
      <cdr:spPr>
        <a:xfrm xmlns:a="http://schemas.openxmlformats.org/drawingml/2006/main" rot="5400000">
          <a:off x="-276476" y="1861712"/>
          <a:ext cx="925895" cy="258127"/>
        </a:xfrm>
        <a:prstGeom xmlns:a="http://schemas.openxmlformats.org/drawingml/2006/main" prst="rect">
          <a:avLst/>
        </a:prstGeom>
        <a:solidFill xmlns:a="http://schemas.openxmlformats.org/drawingml/2006/main">
          <a:schemeClr val="lt1"/>
        </a:solidFill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CA" altLang="zh-CN" sz="1100" dirty="0"/>
            <a:t>count</a:t>
          </a:r>
          <a:endParaRPr lang="zh-CN" alt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3EEA04-9C51-4551-B9AC-FD148900E0CE}" type="datetimeFigureOut">
              <a:rPr lang="en-CA" smtClean="0"/>
              <a:t>2023-06-06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14D53E-4A7B-4CA8-BCDC-B830BFC8F0D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82213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14D53E-4A7B-4CA8-BCDC-B830BFC8F0DB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01888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27411-D03A-486A-AECC-C2E523918FFB}" type="datetimeFigureOut">
              <a:rPr lang="en-CA" smtClean="0"/>
              <a:t>2023-06-06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4C2E-8C10-45B3-A549-12E73B421A5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692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27411-D03A-486A-AECC-C2E523918FFB}" type="datetimeFigureOut">
              <a:rPr lang="en-CA" smtClean="0"/>
              <a:t>2023-06-06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4C2E-8C10-45B3-A549-12E73B421A5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13794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27411-D03A-486A-AECC-C2E523918FFB}" type="datetimeFigureOut">
              <a:rPr lang="en-CA" smtClean="0"/>
              <a:t>2023-06-06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4C2E-8C10-45B3-A549-12E73B421A5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2530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27411-D03A-486A-AECC-C2E523918FFB}" type="datetimeFigureOut">
              <a:rPr lang="en-CA" smtClean="0"/>
              <a:t>2023-06-06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4C2E-8C10-45B3-A549-12E73B421A5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11794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27411-D03A-486A-AECC-C2E523918FFB}" type="datetimeFigureOut">
              <a:rPr lang="en-CA" smtClean="0"/>
              <a:t>2023-06-06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4C2E-8C10-45B3-A549-12E73B421A5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554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27411-D03A-486A-AECC-C2E523918FFB}" type="datetimeFigureOut">
              <a:rPr lang="en-CA" smtClean="0"/>
              <a:t>2023-06-06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4C2E-8C10-45B3-A549-12E73B421A5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38465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27411-D03A-486A-AECC-C2E523918FFB}" type="datetimeFigureOut">
              <a:rPr lang="en-CA" smtClean="0"/>
              <a:t>2023-06-06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4C2E-8C10-45B3-A549-12E73B421A5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28223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27411-D03A-486A-AECC-C2E523918FFB}" type="datetimeFigureOut">
              <a:rPr lang="en-CA" smtClean="0"/>
              <a:t>2023-06-06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4C2E-8C10-45B3-A549-12E73B421A5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73013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27411-D03A-486A-AECC-C2E523918FFB}" type="datetimeFigureOut">
              <a:rPr lang="en-CA" smtClean="0"/>
              <a:t>2023-06-06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4C2E-8C10-45B3-A549-12E73B421A5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95595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27411-D03A-486A-AECC-C2E523918FFB}" type="datetimeFigureOut">
              <a:rPr lang="en-CA" smtClean="0"/>
              <a:t>2023-06-06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4C2E-8C10-45B3-A549-12E73B421A5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1916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27411-D03A-486A-AECC-C2E523918FFB}" type="datetimeFigureOut">
              <a:rPr lang="en-CA" smtClean="0"/>
              <a:t>2023-06-06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D4C2E-8C10-45B3-A549-12E73B421A5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45086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27411-D03A-486A-AECC-C2E523918FFB}" type="datetimeFigureOut">
              <a:rPr lang="en-CA" smtClean="0"/>
              <a:t>2023-06-06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D4C2E-8C10-45B3-A549-12E73B421A5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08638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EACED39-A0DB-4797-8838-5EED0597DE6E}"/>
              </a:ext>
            </a:extLst>
          </p:cNvPr>
          <p:cNvSpPr txBox="1"/>
          <p:nvPr/>
        </p:nvSpPr>
        <p:spPr>
          <a:xfrm>
            <a:off x="-1" y="0"/>
            <a:ext cx="11558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 S1  </a:t>
            </a:r>
            <a:r>
              <a:rPr lang="en-CA" altLang="zh-CN" dirty="0"/>
              <a:t>Distribution Peptides Length from Calu-3 Immunopeptidome</a:t>
            </a:r>
            <a:endParaRPr lang="zh-CN" altLang="en-US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18E29FAA-73DA-451A-B734-43407EE854A8}"/>
              </a:ext>
            </a:extLst>
          </p:cNvPr>
          <p:cNvGraphicFramePr>
            <a:graphicFrameLocks/>
          </p:cNvGraphicFramePr>
          <p:nvPr/>
        </p:nvGraphicFramePr>
        <p:xfrm>
          <a:off x="158975" y="1412455"/>
          <a:ext cx="5314265" cy="3921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3">
            <a:extLst>
              <a:ext uri="{FF2B5EF4-FFF2-40B4-BE49-F238E27FC236}">
                <a16:creationId xmlns:a16="http://schemas.microsoft.com/office/drawing/2014/main" id="{C0A81E20-142C-4556-A68B-ECBB25420E83}"/>
              </a:ext>
            </a:extLst>
          </p:cNvPr>
          <p:cNvSpPr txBox="1"/>
          <p:nvPr/>
        </p:nvSpPr>
        <p:spPr>
          <a:xfrm>
            <a:off x="1692157" y="5042683"/>
            <a:ext cx="2247900" cy="228600"/>
          </a:xfrm>
          <a:prstGeom prst="rect">
            <a:avLst/>
          </a:prstGeom>
          <a:solidFill>
            <a:schemeClr val="lt1"/>
          </a:solidFill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altLang="zh-CN" sz="1100" dirty="0"/>
              <a:t>Number of Amino Acid</a:t>
            </a:r>
            <a:endParaRPr lang="zh-CN" altLang="en-US" sz="1100" dirty="0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964155BB-6CB0-483A-848A-223578EBFF1D}"/>
              </a:ext>
            </a:extLst>
          </p:cNvPr>
          <p:cNvSpPr txBox="1"/>
          <p:nvPr/>
        </p:nvSpPr>
        <p:spPr>
          <a:xfrm rot="5400000">
            <a:off x="-1362" y="3131103"/>
            <a:ext cx="666750" cy="219075"/>
          </a:xfrm>
          <a:prstGeom prst="rect">
            <a:avLst/>
          </a:prstGeom>
          <a:solidFill>
            <a:schemeClr val="lt1"/>
          </a:solidFill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altLang="zh-CN" sz="1100" dirty="0"/>
              <a:t>count</a:t>
            </a:r>
            <a:endParaRPr lang="zh-CN" altLang="en-US" sz="110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FA69CC09-DB36-492D-9035-27A9488E244F}"/>
              </a:ext>
            </a:extLst>
          </p:cNvPr>
          <p:cNvGraphicFramePr>
            <a:graphicFrameLocks/>
          </p:cNvGraphicFramePr>
          <p:nvPr/>
        </p:nvGraphicFramePr>
        <p:xfrm>
          <a:off x="6324055" y="1669352"/>
          <a:ext cx="5386628" cy="3809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3">
            <a:extLst>
              <a:ext uri="{FF2B5EF4-FFF2-40B4-BE49-F238E27FC236}">
                <a16:creationId xmlns:a16="http://schemas.microsoft.com/office/drawing/2014/main" id="{0A704498-B59F-40A3-A1B4-D6A1040AA48D}"/>
              </a:ext>
            </a:extLst>
          </p:cNvPr>
          <p:cNvSpPr txBox="1"/>
          <p:nvPr/>
        </p:nvSpPr>
        <p:spPr>
          <a:xfrm>
            <a:off x="8138005" y="5110711"/>
            <a:ext cx="2480237" cy="265906"/>
          </a:xfrm>
          <a:prstGeom prst="rect">
            <a:avLst/>
          </a:prstGeom>
          <a:solidFill>
            <a:schemeClr val="lt1"/>
          </a:solidFill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altLang="zh-CN" sz="1100" dirty="0"/>
              <a:t>Number of Amino Acid</a:t>
            </a:r>
            <a:endParaRPr lang="zh-CN" altLang="en-US" sz="11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9124809-8ACB-4AB5-BDB6-97C7E3110B22}"/>
              </a:ext>
            </a:extLst>
          </p:cNvPr>
          <p:cNvSpPr txBox="1"/>
          <p:nvPr/>
        </p:nvSpPr>
        <p:spPr>
          <a:xfrm>
            <a:off x="128793" y="5751749"/>
            <a:ext cx="11934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Distribution of peptides length from Calu-3 immunopeptidome. The majority of class I peptides were identified with 8-11 amino acids and the amino acid number of class II peptides were between 13 and 20, which both fit the criteria for MHC associated peptides. </a:t>
            </a:r>
          </a:p>
        </p:txBody>
      </p:sp>
    </p:spTree>
    <p:extLst>
      <p:ext uri="{BB962C8B-B14F-4D97-AF65-F5344CB8AC3E}">
        <p14:creationId xmlns:p14="http://schemas.microsoft.com/office/powerpoint/2010/main" val="36007917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306821-E34F-4EA3-9D86-3EAC47817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3746"/>
            <a:ext cx="5927154" cy="36448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123FD2-C091-4906-8256-D39806AC14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7153" y="1605928"/>
            <a:ext cx="6103121" cy="35483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826" y="255639"/>
            <a:ext cx="11434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 S10  MS/MS of degraded HLA glycopeptides in infected Cells</a:t>
            </a:r>
            <a:endParaRPr lang="en-CA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0685CF-D978-45A0-9040-36C0618046E4}"/>
              </a:ext>
            </a:extLst>
          </p:cNvPr>
          <p:cNvSpPr txBox="1"/>
          <p:nvPr/>
        </p:nvSpPr>
        <p:spPr>
          <a:xfrm>
            <a:off x="68826" y="6048363"/>
            <a:ext cx="109638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Annotated MS/MS spectra of C*15 glycopeptides with fewer than 5 mannoses that were identified in infected cells from the flow-through of immunoprecipitation.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0BE006-DC91-40AE-A78E-F39BA0882890}"/>
              </a:ext>
            </a:extLst>
          </p:cNvPr>
          <p:cNvSpPr txBox="1"/>
          <p:nvPr/>
        </p:nvSpPr>
        <p:spPr>
          <a:xfrm>
            <a:off x="1815650" y="1236596"/>
            <a:ext cx="22958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dirty="0"/>
              <a:t>GYYN#QSEAGSHIIQR</a:t>
            </a:r>
            <a:endParaRPr lang="zh-CN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6D3D01-1B01-4B2E-BADD-A4E63B2887D9}"/>
              </a:ext>
            </a:extLst>
          </p:cNvPr>
          <p:cNvSpPr txBox="1"/>
          <p:nvPr/>
        </p:nvSpPr>
        <p:spPr>
          <a:xfrm>
            <a:off x="7250519" y="1192251"/>
            <a:ext cx="22958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dirty="0"/>
              <a:t>GYYN#QSEAGSHIIQR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3234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75CA69E-F3A9-56B5-FBD7-D8C7B73948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907" y="499465"/>
            <a:ext cx="7046539" cy="53392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9228733-7FEC-112C-B0A0-A25CD4C0D0F4}"/>
              </a:ext>
            </a:extLst>
          </p:cNvPr>
          <p:cNvSpPr txBox="1"/>
          <p:nvPr/>
        </p:nvSpPr>
        <p:spPr>
          <a:xfrm>
            <a:off x="-47282" y="0"/>
            <a:ext cx="11434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 S11  Annotated MS/MS Spectra of </a:t>
            </a:r>
            <a:r>
              <a:rPr lang="en-US" dirty="0" err="1"/>
              <a:t>deglycosylated</a:t>
            </a:r>
            <a:r>
              <a:rPr lang="en-US" dirty="0"/>
              <a:t> peptide from HLA C:15</a:t>
            </a:r>
            <a:endParaRPr lang="en-CA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B6C1DE-463F-4711-82BC-52C454744F2B}"/>
              </a:ext>
            </a:extLst>
          </p:cNvPr>
          <p:cNvSpPr txBox="1"/>
          <p:nvPr/>
        </p:nvSpPr>
        <p:spPr>
          <a:xfrm>
            <a:off x="188258" y="6173869"/>
            <a:ext cx="10963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Annotated MS/MS spectra of </a:t>
            </a:r>
            <a:r>
              <a:rPr lang="en-CA" dirty="0" err="1"/>
              <a:t>deglycosyalted</a:t>
            </a:r>
            <a:r>
              <a:rPr lang="en-CA" dirty="0"/>
              <a:t> peptide from HLA C:15:02 allele</a:t>
            </a:r>
          </a:p>
        </p:txBody>
      </p:sp>
    </p:spTree>
    <p:extLst>
      <p:ext uri="{BB962C8B-B14F-4D97-AF65-F5344CB8AC3E}">
        <p14:creationId xmlns:p14="http://schemas.microsoft.com/office/powerpoint/2010/main" val="2153969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05C79AB-A220-4577-B329-80689D5B600A}"/>
              </a:ext>
            </a:extLst>
          </p:cNvPr>
          <p:cNvSpPr txBox="1"/>
          <p:nvPr/>
        </p:nvSpPr>
        <p:spPr>
          <a:xfrm>
            <a:off x="-47282" y="0"/>
            <a:ext cx="11434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 S12  MS/MS spectra of </a:t>
            </a:r>
            <a:r>
              <a:rPr lang="en-CA" dirty="0"/>
              <a:t>C*:07 peptides identified from proteomics analysis of HLA proteins </a:t>
            </a:r>
            <a:r>
              <a:rPr lang="en-US" dirty="0"/>
              <a:t> </a:t>
            </a:r>
            <a:endParaRPr lang="en-CA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1815A2-6331-4C7B-B1E0-EE60DAE9AB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5" y="441799"/>
            <a:ext cx="3564000" cy="198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F5A309E-9FBC-450D-B315-CC675832D2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941" y="441799"/>
            <a:ext cx="3564001" cy="198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1A0D0F2-FD96-45E8-8513-0C2705511D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748" y="441799"/>
            <a:ext cx="3564000" cy="198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773EBC8-A7F3-47AD-8AE0-3C1A7B2204C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38" y="2360471"/>
            <a:ext cx="3564000" cy="198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675386D-3450-439F-B840-DEA418FBF7E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942" y="2341378"/>
            <a:ext cx="3564000" cy="198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B07649D-206C-48FD-A570-2C466D5FC7B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748" y="2341378"/>
            <a:ext cx="3564000" cy="198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6D39785-2D47-41E2-91E8-64E9995F10F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879" y="4369588"/>
            <a:ext cx="3564001" cy="1980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9B4BDF2-B2A7-4D12-88B6-BD8430FA5EF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9312" y="4436202"/>
            <a:ext cx="3397718" cy="188762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35050C9-A922-4A7E-9FF9-7EBDC1F6C688}"/>
              </a:ext>
            </a:extLst>
          </p:cNvPr>
          <p:cNvSpPr txBox="1"/>
          <p:nvPr/>
        </p:nvSpPr>
        <p:spPr>
          <a:xfrm>
            <a:off x="74135" y="6340837"/>
            <a:ext cx="9335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/>
              <a:t>Annotated MS/MS spectra from unique peptides of C*:07 identified from proteomics analysis of HLA proteins by searching against </a:t>
            </a:r>
            <a:r>
              <a:rPr lang="en-CA" sz="1400" dirty="0" err="1"/>
              <a:t>Uniprot</a:t>
            </a:r>
            <a:r>
              <a:rPr lang="en-CA" sz="1400" dirty="0"/>
              <a:t> protein database </a:t>
            </a:r>
          </a:p>
        </p:txBody>
      </p:sp>
    </p:spTree>
    <p:extLst>
      <p:ext uri="{BB962C8B-B14F-4D97-AF65-F5344CB8AC3E}">
        <p14:creationId xmlns:p14="http://schemas.microsoft.com/office/powerpoint/2010/main" val="353916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0BEBF15-134F-4348-B208-B5B73D10A4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08" y="1835378"/>
            <a:ext cx="5033282" cy="379245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2C35DE-2F4C-4A4D-A972-52C7173B8702}"/>
              </a:ext>
            </a:extLst>
          </p:cNvPr>
          <p:cNvSpPr txBox="1"/>
          <p:nvPr/>
        </p:nvSpPr>
        <p:spPr>
          <a:xfrm>
            <a:off x="0" y="0"/>
            <a:ext cx="11558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 S2  </a:t>
            </a:r>
            <a:r>
              <a:rPr lang="en-CA" altLang="zh-CN" dirty="0"/>
              <a:t>Overlap of Calu-3 Immunopeptidome from Control and Infected Cells</a:t>
            </a:r>
            <a:endParaRPr lang="zh-CN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67C5E0-8C64-439D-8D00-BE7097617A30}"/>
              </a:ext>
            </a:extLst>
          </p:cNvPr>
          <p:cNvSpPr txBox="1"/>
          <p:nvPr/>
        </p:nvSpPr>
        <p:spPr>
          <a:xfrm>
            <a:off x="302607" y="1045968"/>
            <a:ext cx="2282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CN" b="1" dirty="0"/>
              <a:t>MHC I</a:t>
            </a:r>
            <a:endParaRPr lang="zh-CN" altLang="en-US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0FB270-B280-438C-8B5B-158EB3B20592}"/>
              </a:ext>
            </a:extLst>
          </p:cNvPr>
          <p:cNvSpPr txBox="1"/>
          <p:nvPr/>
        </p:nvSpPr>
        <p:spPr>
          <a:xfrm>
            <a:off x="6224279" y="1137126"/>
            <a:ext cx="2282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CN" b="1" dirty="0"/>
              <a:t>MHC II</a:t>
            </a:r>
            <a:endParaRPr lang="zh-CN" altLang="en-US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4015CE-C0E5-4AF8-BC02-4973CA60A3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743" y="2027093"/>
            <a:ext cx="4902320" cy="36937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D089AEB-5953-4FF1-B3D9-944D11559238}"/>
              </a:ext>
            </a:extLst>
          </p:cNvPr>
          <p:cNvSpPr txBox="1"/>
          <p:nvPr/>
        </p:nvSpPr>
        <p:spPr>
          <a:xfrm>
            <a:off x="128793" y="5751749"/>
            <a:ext cx="119344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Overlap between the immunopeptidome from control and infected Calu-3 cells. Higher overlap was found in class II immunopeptidome which indicated infection had higher impact on class I peptides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206934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CD96EDC-C2C2-4261-8AD2-2F548D71311A}"/>
              </a:ext>
            </a:extLst>
          </p:cNvPr>
          <p:cNvSpPr txBox="1"/>
          <p:nvPr/>
        </p:nvSpPr>
        <p:spPr>
          <a:xfrm>
            <a:off x="-1" y="0"/>
            <a:ext cx="11558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 S3  MS/MS Spectra of identified </a:t>
            </a:r>
            <a:r>
              <a:rPr lang="en-CA" altLang="zh-CN" dirty="0"/>
              <a:t>epitopes from SARS-Cov-2 presented by MHC </a:t>
            </a:r>
            <a:endParaRPr lang="zh-CN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D7FA96-2BC8-4DAA-A17C-2060F477F785}"/>
              </a:ext>
            </a:extLst>
          </p:cNvPr>
          <p:cNvSpPr txBox="1"/>
          <p:nvPr/>
        </p:nvSpPr>
        <p:spPr>
          <a:xfrm>
            <a:off x="0" y="369332"/>
            <a:ext cx="2941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MHC class I peptides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462360-C0D4-446D-8759-EAE1B0BF2C56}"/>
              </a:ext>
            </a:extLst>
          </p:cNvPr>
          <p:cNvSpPr txBox="1"/>
          <p:nvPr/>
        </p:nvSpPr>
        <p:spPr>
          <a:xfrm>
            <a:off x="0" y="3387944"/>
            <a:ext cx="2941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MHC class II peptides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D065E60-6A88-419A-834F-BFCF6366F0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419" y="3778691"/>
            <a:ext cx="4831440" cy="268413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F80BC12-04EF-4D80-AB6A-DE772FCB52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139" y="1040048"/>
            <a:ext cx="4003589" cy="22242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7904651-FA73-4D5F-BB58-EF6C521939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81" y="3795052"/>
            <a:ext cx="4934465" cy="274136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32B98CF-AE2E-4E2A-9A9B-149F06C9B1CB}"/>
              </a:ext>
            </a:extLst>
          </p:cNvPr>
          <p:cNvSpPr txBox="1"/>
          <p:nvPr/>
        </p:nvSpPr>
        <p:spPr>
          <a:xfrm>
            <a:off x="148281" y="6444332"/>
            <a:ext cx="12307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Annotated MS/MS spectra of viral epitopes identified from SARS-CoV-2 infected Calu-3 cells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E61B00-D43E-149F-E071-E576EECE5B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783" y="956937"/>
            <a:ext cx="4234434" cy="23524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4C692-22BF-E2C6-383B-2F97B5357A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2074"/>
            <a:ext cx="4071942" cy="226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585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CD96EDC-C2C2-4261-8AD2-2F548D71311A}"/>
              </a:ext>
            </a:extLst>
          </p:cNvPr>
          <p:cNvSpPr txBox="1"/>
          <p:nvPr/>
        </p:nvSpPr>
        <p:spPr>
          <a:xfrm>
            <a:off x="-1" y="0"/>
            <a:ext cx="11558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 S4  </a:t>
            </a:r>
            <a:r>
              <a:rPr lang="en-CA" altLang="zh-CN" dirty="0"/>
              <a:t>Correlation of Label-free quantification intensity of proteins from replicates</a:t>
            </a:r>
            <a:endParaRPr lang="zh-CN" altLang="en-US" dirty="0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5A42B5E-26BA-4539-BC24-9FE7E46E8DD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2497" y="951213"/>
          <a:ext cx="5025884" cy="36997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2" imgW="4222951" imgH="2255695" progId="Prism9.Document">
                  <p:embed/>
                </p:oleObj>
              </mc:Choice>
              <mc:Fallback>
                <p:oleObj name="Prism 9" r:id="rId2" imgW="4222951" imgH="2255695" progId="Prism9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2497" y="951213"/>
                        <a:ext cx="5025884" cy="36997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E89B46D-D5CF-4F27-A75F-45DC50057D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09187" y="951213"/>
          <a:ext cx="5318382" cy="3484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4" imgW="4111669" imgH="2712955" progId="Prism9.Document">
                  <p:embed/>
                </p:oleObj>
              </mc:Choice>
              <mc:Fallback>
                <p:oleObj name="Prism 9" r:id="rId4" imgW="4111669" imgH="2712955" progId="Prism9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09187" y="951213"/>
                        <a:ext cx="5318382" cy="3484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133599" y="930361"/>
            <a:ext cx="2743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R</a:t>
            </a:r>
            <a:r>
              <a:rPr lang="en-CA" baseline="30000" dirty="0"/>
              <a:t>2</a:t>
            </a:r>
            <a:r>
              <a:rPr lang="en-CA" dirty="0"/>
              <a:t> =0.9846,P&lt;0.0001</a:t>
            </a:r>
            <a:endParaRPr lang="en-CA" baseline="30000" dirty="0"/>
          </a:p>
        </p:txBody>
      </p:sp>
      <p:sp>
        <p:nvSpPr>
          <p:cNvPr id="6" name="TextBox 5"/>
          <p:cNvSpPr txBox="1"/>
          <p:nvPr/>
        </p:nvSpPr>
        <p:spPr>
          <a:xfrm>
            <a:off x="8068962" y="951213"/>
            <a:ext cx="2743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R</a:t>
            </a:r>
            <a:r>
              <a:rPr lang="en-CA" baseline="30000" dirty="0"/>
              <a:t>2</a:t>
            </a:r>
            <a:r>
              <a:rPr lang="en-CA" dirty="0"/>
              <a:t> =0.9830, P&lt;0.0001</a:t>
            </a:r>
            <a:endParaRPr lang="en-CA" baseline="30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DF3082-4B01-43F0-9A4A-B199D16A1503}"/>
              </a:ext>
            </a:extLst>
          </p:cNvPr>
          <p:cNvSpPr txBox="1"/>
          <p:nvPr/>
        </p:nvSpPr>
        <p:spPr>
          <a:xfrm>
            <a:off x="128793" y="5751749"/>
            <a:ext cx="11934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Correlation between the LFQ intensities of proteins from the proteomics analysis of Calu-3 cell lysate after immunoprecipitation. High correlation from both control and infection samples indicated that the procedure of collecting cell lysate from the flow-through of immunoprecipitation was reproducible. </a:t>
            </a:r>
          </a:p>
        </p:txBody>
      </p:sp>
    </p:spTree>
    <p:extLst>
      <p:ext uri="{BB962C8B-B14F-4D97-AF65-F5344CB8AC3E}">
        <p14:creationId xmlns:p14="http://schemas.microsoft.com/office/powerpoint/2010/main" val="939344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19F25AE-E6BF-47BD-B53E-82B74EF2FA7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27690" y="1253331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22B7F58-35B3-4B20-951E-61163B2AF946}"/>
              </a:ext>
            </a:extLst>
          </p:cNvPr>
          <p:cNvSpPr txBox="1"/>
          <p:nvPr/>
        </p:nvSpPr>
        <p:spPr>
          <a:xfrm>
            <a:off x="-1" y="0"/>
            <a:ext cx="11558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 S5  </a:t>
            </a:r>
            <a:r>
              <a:rPr lang="en-CA" altLang="zh-CN" dirty="0"/>
              <a:t>Enrichment of membrane proteins identified by </a:t>
            </a:r>
            <a:r>
              <a:rPr lang="en-CA" altLang="zh-CN" dirty="0" err="1"/>
              <a:t>glycoproteomics</a:t>
            </a:r>
            <a:endParaRPr lang="zh-CN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F5262D-7CB4-4C76-BC9D-03B2E2C2358A}"/>
              </a:ext>
            </a:extLst>
          </p:cNvPr>
          <p:cNvSpPr txBox="1"/>
          <p:nvPr/>
        </p:nvSpPr>
        <p:spPr>
          <a:xfrm>
            <a:off x="412376" y="5934635"/>
            <a:ext cx="109638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Gene Ontology enrichment analysis of the glycoproteins identified from Calu-3 cells demonstrated significant enrichment of membrane protein by </a:t>
            </a:r>
            <a:r>
              <a:rPr lang="en-CA" dirty="0" err="1"/>
              <a:t>glycoproteomics</a:t>
            </a:r>
            <a:r>
              <a:rPr lang="en-CA" dirty="0"/>
              <a:t> approach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87E4F7-E671-47B3-A5B4-AE56A28C247D}"/>
              </a:ext>
            </a:extLst>
          </p:cNvPr>
          <p:cNvSpPr txBox="1"/>
          <p:nvPr/>
        </p:nvSpPr>
        <p:spPr>
          <a:xfrm rot="5400000">
            <a:off x="-699247" y="3048001"/>
            <a:ext cx="2070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Gene count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B124835-FD5F-4599-9443-D95429DED9DE}"/>
              </a:ext>
            </a:extLst>
          </p:cNvPr>
          <p:cNvSpPr txBox="1"/>
          <p:nvPr/>
        </p:nvSpPr>
        <p:spPr>
          <a:xfrm rot="5400000">
            <a:off x="10503591" y="3213405"/>
            <a:ext cx="1740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FDR</a:t>
            </a:r>
          </a:p>
        </p:txBody>
      </p:sp>
    </p:spTree>
    <p:extLst>
      <p:ext uri="{BB962C8B-B14F-4D97-AF65-F5344CB8AC3E}">
        <p14:creationId xmlns:p14="http://schemas.microsoft.com/office/powerpoint/2010/main" val="4109163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FDFB3A3-EEEF-4D1E-A285-55169ED50B22}"/>
              </a:ext>
            </a:extLst>
          </p:cNvPr>
          <p:cNvSpPr txBox="1"/>
          <p:nvPr/>
        </p:nvSpPr>
        <p:spPr>
          <a:xfrm>
            <a:off x="-1" y="0"/>
            <a:ext cx="11558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 S6  </a:t>
            </a:r>
            <a:r>
              <a:rPr lang="en-CA" altLang="zh-CN" dirty="0"/>
              <a:t>Abundance of all N-</a:t>
            </a:r>
            <a:r>
              <a:rPr lang="en-CA" altLang="zh-CN" dirty="0" err="1"/>
              <a:t>glycosites</a:t>
            </a:r>
            <a:r>
              <a:rPr lang="en-CA" altLang="zh-CN" dirty="0"/>
              <a:t> of TLR3 </a:t>
            </a:r>
            <a:endParaRPr lang="zh-CN" altLang="en-US" dirty="0"/>
          </a:p>
        </p:txBody>
      </p:sp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3645449"/>
              </p:ext>
            </p:extLst>
          </p:nvPr>
        </p:nvGraphicFramePr>
        <p:xfrm>
          <a:off x="1064871" y="576616"/>
          <a:ext cx="8246962" cy="51507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66AC431-ACE5-4C73-9F48-D41AF2BF2EA9}"/>
              </a:ext>
            </a:extLst>
          </p:cNvPr>
          <p:cNvSpPr txBox="1"/>
          <p:nvPr/>
        </p:nvSpPr>
        <p:spPr>
          <a:xfrm>
            <a:off x="376517" y="5934670"/>
            <a:ext cx="109638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LFQ Intensities from each N-</a:t>
            </a:r>
            <a:r>
              <a:rPr lang="en-CA" dirty="0" err="1"/>
              <a:t>glycosite</a:t>
            </a:r>
            <a:r>
              <a:rPr lang="en-CA" dirty="0"/>
              <a:t> identified from TLR3. Although not all N-</a:t>
            </a:r>
            <a:r>
              <a:rPr lang="en-CA" dirty="0" err="1"/>
              <a:t>glycosites</a:t>
            </a:r>
            <a:r>
              <a:rPr lang="en-CA" dirty="0"/>
              <a:t> were quantified from each sample, similar differences were found from all sites which showed increased expression of TLR3 from infected cells compared with control cells.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F59F0A-4656-4441-9C16-4221096419CF}"/>
              </a:ext>
            </a:extLst>
          </p:cNvPr>
          <p:cNvSpPr txBox="1"/>
          <p:nvPr/>
        </p:nvSpPr>
        <p:spPr>
          <a:xfrm rot="5400000">
            <a:off x="-313764" y="2850778"/>
            <a:ext cx="2070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LFQ Intensity</a:t>
            </a:r>
          </a:p>
        </p:txBody>
      </p:sp>
    </p:spTree>
    <p:extLst>
      <p:ext uri="{BB962C8B-B14F-4D97-AF65-F5344CB8AC3E}">
        <p14:creationId xmlns:p14="http://schemas.microsoft.com/office/powerpoint/2010/main" val="3289822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3D326D2-6504-1E4C-4385-CC4927E8A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925" y="2486902"/>
            <a:ext cx="6034946" cy="162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5A7553-19E0-5563-4D06-A93FA8443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22" y="2486902"/>
            <a:ext cx="5504749" cy="162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9DC101D-2EC6-EC29-5217-E059102F4A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22" y="618117"/>
            <a:ext cx="5746201" cy="1620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6FB36AD-2797-ED92-43FB-E82147B0DF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8925" y="618117"/>
            <a:ext cx="5995182" cy="162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C6B7293-9ADA-A165-F2D9-BDE4F0BC88A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5094" y="4263280"/>
            <a:ext cx="6296906" cy="1800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4116B58-C909-CC8C-3B76-8ADDF94C53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802" y="4263280"/>
            <a:ext cx="5729337" cy="180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E12973-ABA7-41CB-8467-E3FF0031DB97}"/>
              </a:ext>
            </a:extLst>
          </p:cNvPr>
          <p:cNvSpPr txBox="1"/>
          <p:nvPr/>
        </p:nvSpPr>
        <p:spPr>
          <a:xfrm>
            <a:off x="0" y="0"/>
            <a:ext cx="11558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Figure S7  </a:t>
            </a:r>
            <a:r>
              <a:rPr lang="en-CA" altLang="zh-CN" dirty="0"/>
              <a:t>Sequence coverage of each HLA allele from elution of MHC immunoprecipitation </a:t>
            </a:r>
            <a:endParaRPr lang="zh-CN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73B9E6-D3E3-401A-967C-38043FB2B891}"/>
              </a:ext>
            </a:extLst>
          </p:cNvPr>
          <p:cNvSpPr txBox="1"/>
          <p:nvPr/>
        </p:nvSpPr>
        <p:spPr>
          <a:xfrm>
            <a:off x="49801" y="6211669"/>
            <a:ext cx="111203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Sequence coverage of the top 6 HLA alleles identified from MHC immunoprecipitation. The identification of HLA allele was consistent with HLA genotyping of Calu-3 cells and most alleles were identified with multiple unique peptides </a:t>
            </a:r>
          </a:p>
        </p:txBody>
      </p:sp>
    </p:spTree>
    <p:extLst>
      <p:ext uri="{BB962C8B-B14F-4D97-AF65-F5344CB8AC3E}">
        <p14:creationId xmlns:p14="http://schemas.microsoft.com/office/powerpoint/2010/main" val="616849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526F34C-4685-48F7-881F-1BA07CD32E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686" y="937413"/>
            <a:ext cx="7706012" cy="458458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05DD91-D4D2-4D6E-A171-00A488A0B72C}"/>
              </a:ext>
            </a:extLst>
          </p:cNvPr>
          <p:cNvSpPr txBox="1"/>
          <p:nvPr/>
        </p:nvSpPr>
        <p:spPr>
          <a:xfrm>
            <a:off x="138701" y="5926882"/>
            <a:ext cx="103651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dirty="0">
                <a:effectLst/>
                <a:ea typeface="DengXian" panose="02010600030101010101" pitchFamily="2" charset="-122"/>
              </a:rPr>
              <a:t>Full MS spectrum from glycopeptides with sequence of GYYN#QSEAGSHIIQR demonstrated the glycan compositions identified on HLA C*:15 glycopeptide from the flow-through of immunoprecipitation</a:t>
            </a:r>
            <a:endParaRPr lang="en-CA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3AF8B5-8E7C-469F-BFE0-510EA713109B}"/>
              </a:ext>
            </a:extLst>
          </p:cNvPr>
          <p:cNvSpPr txBox="1"/>
          <p:nvPr/>
        </p:nvSpPr>
        <p:spPr>
          <a:xfrm>
            <a:off x="179732" y="147047"/>
            <a:ext cx="117035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dirty="0">
                <a:effectLst/>
                <a:ea typeface="DengXian" panose="02010600030101010101" pitchFamily="2" charset="-122"/>
              </a:rPr>
              <a:t>Figure S8 Glycan compositions identified on HLA C*:15 glycopeptide (GYYN#QSEAGSHIIQR) from the flow-through of immunoprecipitation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03255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0430A17-63C3-48E2-B0D9-CC351A02883B}"/>
              </a:ext>
            </a:extLst>
          </p:cNvPr>
          <p:cNvSpPr txBox="1"/>
          <p:nvPr/>
        </p:nvSpPr>
        <p:spPr>
          <a:xfrm>
            <a:off x="179732" y="147047"/>
            <a:ext cx="117035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dirty="0">
                <a:effectLst/>
                <a:ea typeface="DengXian" panose="02010600030101010101" pitchFamily="2" charset="-122"/>
              </a:rPr>
              <a:t>Figure S9 Glycan compositions identified on HLA C*:15 glycopeptide (GYYN#QSEAGSHIIQR) in control cells from </a:t>
            </a:r>
            <a:r>
              <a:rPr lang="en-CA" dirty="0">
                <a:ea typeface="DengXian" panose="02010600030101010101" pitchFamily="2" charset="-122"/>
              </a:rPr>
              <a:t>MHC </a:t>
            </a:r>
            <a:r>
              <a:rPr lang="en-CA" sz="1800" dirty="0">
                <a:effectLst/>
                <a:ea typeface="DengXian" panose="02010600030101010101" pitchFamily="2" charset="-122"/>
              </a:rPr>
              <a:t>immunoprecipitation</a:t>
            </a:r>
            <a:endParaRPr lang="en-CA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B97E9E-4F05-4952-B5CF-3495B483023A}"/>
              </a:ext>
            </a:extLst>
          </p:cNvPr>
          <p:cNvSpPr txBox="1"/>
          <p:nvPr/>
        </p:nvSpPr>
        <p:spPr>
          <a:xfrm>
            <a:off x="138701" y="5926882"/>
            <a:ext cx="103651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dirty="0">
                <a:effectLst/>
                <a:ea typeface="DengXian" panose="02010600030101010101" pitchFamily="2" charset="-122"/>
              </a:rPr>
              <a:t>Full MS spectrum from glycopeptides with sequence of GYYN#QSEAGSHIIQR demonstrated the glycan compositions identified on HLA C*:15 glycopeptide from immunoprecipitation in controls cells are similar to that from infected cells</a:t>
            </a:r>
            <a:endParaRPr lang="en-CA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A08954-AEEB-41A1-4DBA-B518334A5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9312" y="1130609"/>
            <a:ext cx="7742591" cy="459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117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987</TotalTime>
  <Words>581</Words>
  <Application>Microsoft Office PowerPoint</Application>
  <PresentationFormat>Widescreen</PresentationFormat>
  <Paragraphs>43</Paragraphs>
  <Slides>12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Prism 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NRC-CNRC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Chen, Rui</dc:creator>
  <cp:lastModifiedBy>Administrator</cp:lastModifiedBy>
  <cp:revision>20</cp:revision>
  <dcterms:created xsi:type="dcterms:W3CDTF">2022-05-26T13:20:17Z</dcterms:created>
  <dcterms:modified xsi:type="dcterms:W3CDTF">2023-06-07T00:36:34Z</dcterms:modified>
</cp:coreProperties>
</file>