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2" d="100"/>
          <a:sy n="122" d="100"/>
        </p:scale>
        <p:origin x="96"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DE60D-CA5C-48E5-A9BC-3695CB8FE2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CFFD9460-DB36-402F-BCCD-5EC226EDB8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856AE7B1-270B-49AD-AA10-01B5A087A3AB}"/>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5" name="Footer Placeholder 4">
            <a:extLst>
              <a:ext uri="{FF2B5EF4-FFF2-40B4-BE49-F238E27FC236}">
                <a16:creationId xmlns:a16="http://schemas.microsoft.com/office/drawing/2014/main" id="{04B8A31B-BCCA-4BD7-8A5E-D39EA64FC9E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6AC116A-DF64-43BE-9123-F2BFA26615F3}"/>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1878109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20845-24E4-4051-ACCF-A7C88F0FE655}"/>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42A2595A-97FF-45AE-A5CF-2D3DD987F31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D8E9997D-F3C8-4D32-B154-E4919B839DA3}"/>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5" name="Footer Placeholder 4">
            <a:extLst>
              <a:ext uri="{FF2B5EF4-FFF2-40B4-BE49-F238E27FC236}">
                <a16:creationId xmlns:a16="http://schemas.microsoft.com/office/drawing/2014/main" id="{0163F230-FA7B-404B-B805-9BF0D9EB975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78FAE24A-E19F-4D49-9DB0-D94D69B84C44}"/>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2570627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1B3433B-00A5-45DF-8879-85B81B6EA0F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3E71F969-CB07-4469-A4D4-3894C9A2C7D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9FF9C51E-79AE-4150-B90A-1DD09ADE1BA0}"/>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5" name="Footer Placeholder 4">
            <a:extLst>
              <a:ext uri="{FF2B5EF4-FFF2-40B4-BE49-F238E27FC236}">
                <a16:creationId xmlns:a16="http://schemas.microsoft.com/office/drawing/2014/main" id="{348451AB-C19D-4E4A-A951-A5BDF4F9987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CDACFC4-4658-4930-B93A-C70AEA9BE73E}"/>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2738339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CB499-683C-4959-852B-E7AF71FD41DB}"/>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CD3F9CF1-A847-45F2-AE1F-E51ED5AD007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9EDE0D98-D6F5-4D7B-A74A-AE537687010D}"/>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5" name="Footer Placeholder 4">
            <a:extLst>
              <a:ext uri="{FF2B5EF4-FFF2-40B4-BE49-F238E27FC236}">
                <a16:creationId xmlns:a16="http://schemas.microsoft.com/office/drawing/2014/main" id="{117E9B80-0A0F-4092-AC24-84CFD857E77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66F313D-95E3-47E5-8509-30F46BCD5251}"/>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3497951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D56BC-7734-4E66-A691-08AB687BED1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AB622428-F028-4477-B3E5-35F2A9297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766F01D-9005-4857-B438-B7656D5F48CF}"/>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5" name="Footer Placeholder 4">
            <a:extLst>
              <a:ext uri="{FF2B5EF4-FFF2-40B4-BE49-F238E27FC236}">
                <a16:creationId xmlns:a16="http://schemas.microsoft.com/office/drawing/2014/main" id="{DE8E6C70-4364-4ECA-920E-CE9C6AE4258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04FBC52-EBB7-4FCB-AFE7-93625F4CED51}"/>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207538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2C1D6-5CA9-433A-A0FE-1F2898174053}"/>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07E59807-187E-44B6-B889-9E0F06247BA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4CE7B473-6B63-4152-A58F-79A30AB2A1D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67C9D1BD-337C-44A4-B13E-69834BD1DD93}"/>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6" name="Footer Placeholder 5">
            <a:extLst>
              <a:ext uri="{FF2B5EF4-FFF2-40B4-BE49-F238E27FC236}">
                <a16:creationId xmlns:a16="http://schemas.microsoft.com/office/drawing/2014/main" id="{DEF3BC69-B7E4-4206-BCF1-A5C9E76F457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49FEB555-F4C1-4645-B440-2100FF6798A4}"/>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3606348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76E9-3432-459E-A12B-F07ED754D103}"/>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2AA5EAEE-D598-421F-AA4A-A2F633CF64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CC2EC01-4D71-45AD-8A91-CACCE1BDA7F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AE1598D9-0757-4DB0-A295-62B98B6668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5F483B-C1B4-417C-A50D-3776520A8DD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89099A1F-65A8-44AA-9FBA-AF4D6B9C9D93}"/>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8" name="Footer Placeholder 7">
            <a:extLst>
              <a:ext uri="{FF2B5EF4-FFF2-40B4-BE49-F238E27FC236}">
                <a16:creationId xmlns:a16="http://schemas.microsoft.com/office/drawing/2014/main" id="{71F39C58-B753-473A-B6C2-0B39E8D416D1}"/>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DD8FEDAB-AF63-47D5-B8B6-B0EC46BEC59E}"/>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429993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8A558-706E-4A67-9ADF-881D593E330A}"/>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572C0B0E-7885-49C4-B8B5-A189C42C8F8B}"/>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4" name="Footer Placeholder 3">
            <a:extLst>
              <a:ext uri="{FF2B5EF4-FFF2-40B4-BE49-F238E27FC236}">
                <a16:creationId xmlns:a16="http://schemas.microsoft.com/office/drawing/2014/main" id="{66F18C9D-83A9-425B-AD45-35F0DD6616C3}"/>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AA96DC62-8749-46E7-8ABA-2A3ABCEF80A5}"/>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1146803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E47620-DEC3-4493-835F-DEFD24A0A597}"/>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3" name="Footer Placeholder 2">
            <a:extLst>
              <a:ext uri="{FF2B5EF4-FFF2-40B4-BE49-F238E27FC236}">
                <a16:creationId xmlns:a16="http://schemas.microsoft.com/office/drawing/2014/main" id="{5326028E-008C-4935-8BB0-57DD0A511CAA}"/>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0D65A503-55C0-4564-B6CB-30F9194C50B1}"/>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3584276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CFC4C-34E4-4A87-9D21-2C164AF323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40BE7AF-96FD-4567-B72E-046C017E23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0D6D7CE2-0B06-42A5-BC67-64EACFD32A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F4D6E0-3437-40FA-9B93-4A219534C712}"/>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6" name="Footer Placeholder 5">
            <a:extLst>
              <a:ext uri="{FF2B5EF4-FFF2-40B4-BE49-F238E27FC236}">
                <a16:creationId xmlns:a16="http://schemas.microsoft.com/office/drawing/2014/main" id="{FB2CCE95-7DF6-4BA6-A867-E8F5B1C3EFF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0AB75480-0350-464D-A7D0-FE5AD4E558CB}"/>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2603485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CCA74-7B0B-4270-9A87-08F0A10099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496A8572-21BA-4702-87DE-67036B8447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DD36A310-7AE4-410E-BC8B-2B14791634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6EFBAB3-6B3F-450D-9199-6A2EBADF34A0}"/>
              </a:ext>
            </a:extLst>
          </p:cNvPr>
          <p:cNvSpPr>
            <a:spLocks noGrp="1"/>
          </p:cNvSpPr>
          <p:nvPr>
            <p:ph type="dt" sz="half" idx="10"/>
          </p:nvPr>
        </p:nvSpPr>
        <p:spPr/>
        <p:txBody>
          <a:bodyPr/>
          <a:lstStyle/>
          <a:p>
            <a:fld id="{C184D4EA-48CF-4560-A3F8-456CDDAB6884}" type="datetimeFigureOut">
              <a:rPr lang="en-AU" smtClean="0"/>
              <a:t>24/02/2022</a:t>
            </a:fld>
            <a:endParaRPr lang="en-AU"/>
          </a:p>
        </p:txBody>
      </p:sp>
      <p:sp>
        <p:nvSpPr>
          <p:cNvPr id="6" name="Footer Placeholder 5">
            <a:extLst>
              <a:ext uri="{FF2B5EF4-FFF2-40B4-BE49-F238E27FC236}">
                <a16:creationId xmlns:a16="http://schemas.microsoft.com/office/drawing/2014/main" id="{C5678EC7-CA42-464B-9977-D380E6C418C6}"/>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1607878-F50B-4D28-833F-45269E2B6A2A}"/>
              </a:ext>
            </a:extLst>
          </p:cNvPr>
          <p:cNvSpPr>
            <a:spLocks noGrp="1"/>
          </p:cNvSpPr>
          <p:nvPr>
            <p:ph type="sldNum" sz="quarter" idx="12"/>
          </p:nvPr>
        </p:nvSpPr>
        <p:spPr/>
        <p:txBody>
          <a:bodyPr/>
          <a:lstStyle/>
          <a:p>
            <a:fld id="{89CCEC20-ADDB-4D13-B666-D90F65D67F9F}" type="slidenum">
              <a:rPr lang="en-AU" smtClean="0"/>
              <a:t>‹#›</a:t>
            </a:fld>
            <a:endParaRPr lang="en-AU"/>
          </a:p>
        </p:txBody>
      </p:sp>
    </p:spTree>
    <p:extLst>
      <p:ext uri="{BB962C8B-B14F-4D97-AF65-F5344CB8AC3E}">
        <p14:creationId xmlns:p14="http://schemas.microsoft.com/office/powerpoint/2010/main" val="3382826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93EB98-B217-4E86-BF8E-C914033647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38E22F34-CD00-4C08-BFC9-76FA442F73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AF987D54-47E0-4BAC-A94E-07A17110AD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84D4EA-48CF-4560-A3F8-456CDDAB6884}" type="datetimeFigureOut">
              <a:rPr lang="en-AU" smtClean="0"/>
              <a:t>24/02/2022</a:t>
            </a:fld>
            <a:endParaRPr lang="en-AU"/>
          </a:p>
        </p:txBody>
      </p:sp>
      <p:sp>
        <p:nvSpPr>
          <p:cNvPr id="5" name="Footer Placeholder 4">
            <a:extLst>
              <a:ext uri="{FF2B5EF4-FFF2-40B4-BE49-F238E27FC236}">
                <a16:creationId xmlns:a16="http://schemas.microsoft.com/office/drawing/2014/main" id="{AE16E7ED-7363-4EED-A29B-A79A920ABC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CCBA4C6D-230D-45F7-8846-791F688451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CCEC20-ADDB-4D13-B666-D90F65D67F9F}" type="slidenum">
              <a:rPr lang="en-AU" smtClean="0"/>
              <a:t>‹#›</a:t>
            </a:fld>
            <a:endParaRPr lang="en-AU"/>
          </a:p>
        </p:txBody>
      </p:sp>
    </p:spTree>
    <p:extLst>
      <p:ext uri="{BB962C8B-B14F-4D97-AF65-F5344CB8AC3E}">
        <p14:creationId xmlns:p14="http://schemas.microsoft.com/office/powerpoint/2010/main" val="26936721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11724" y="1808820"/>
            <a:ext cx="4806534" cy="300082"/>
          </a:xfrm>
          <a:prstGeom prst="rect">
            <a:avLst/>
          </a:prstGeom>
          <a:noFill/>
        </p:spPr>
        <p:txBody>
          <a:bodyPr wrap="square" rtlCol="0">
            <a:spAutoFit/>
          </a:bodyPr>
          <a:lstStyle/>
          <a:p>
            <a:r>
              <a:rPr lang="en-AU" sz="1200" dirty="0"/>
              <a:t>GGPP                          </a:t>
            </a:r>
            <a:r>
              <a:rPr lang="en-AU" sz="1200" i="1" dirty="0" err="1"/>
              <a:t>ent</a:t>
            </a:r>
            <a:r>
              <a:rPr lang="en-AU" sz="1200" dirty="0" err="1"/>
              <a:t>-Kaurine</a:t>
            </a:r>
            <a:r>
              <a:rPr lang="en-AU" sz="1200" dirty="0"/>
              <a:t>                                        </a:t>
            </a:r>
            <a:r>
              <a:rPr lang="en-AU" sz="1200" i="1" dirty="0" err="1"/>
              <a:t>ent</a:t>
            </a:r>
            <a:r>
              <a:rPr lang="en-AU" sz="1200" dirty="0"/>
              <a:t>-Kaurenoic aci</a:t>
            </a:r>
            <a:r>
              <a:rPr lang="en-AU" sz="1350" dirty="0"/>
              <a:t>d</a:t>
            </a:r>
          </a:p>
        </p:txBody>
      </p:sp>
      <p:sp>
        <p:nvSpPr>
          <p:cNvPr id="7" name="TextBox 6"/>
          <p:cNvSpPr txBox="1"/>
          <p:nvPr/>
        </p:nvSpPr>
        <p:spPr>
          <a:xfrm>
            <a:off x="3611724" y="3080437"/>
            <a:ext cx="4698522" cy="276999"/>
          </a:xfrm>
          <a:prstGeom prst="rect">
            <a:avLst/>
          </a:prstGeom>
          <a:noFill/>
        </p:spPr>
        <p:txBody>
          <a:bodyPr wrap="square" rtlCol="0">
            <a:spAutoFit/>
          </a:bodyPr>
          <a:lstStyle/>
          <a:p>
            <a:r>
              <a:rPr lang="en-AU" sz="1200" dirty="0"/>
              <a:t>GA34             </a:t>
            </a:r>
            <a:r>
              <a:rPr lang="en-AU" sz="1200" b="1" dirty="0"/>
              <a:t>GA4 </a:t>
            </a:r>
            <a:r>
              <a:rPr lang="en-AU" sz="1200" dirty="0"/>
              <a:t>           GA9             GA24               GA15               GA12    </a:t>
            </a:r>
          </a:p>
        </p:txBody>
      </p:sp>
      <p:sp>
        <p:nvSpPr>
          <p:cNvPr id="8" name="TextBox 7"/>
          <p:cNvSpPr txBox="1"/>
          <p:nvPr/>
        </p:nvSpPr>
        <p:spPr>
          <a:xfrm>
            <a:off x="3665730" y="4360639"/>
            <a:ext cx="4658610" cy="300082"/>
          </a:xfrm>
          <a:prstGeom prst="rect">
            <a:avLst/>
          </a:prstGeom>
          <a:noFill/>
        </p:spPr>
        <p:txBody>
          <a:bodyPr wrap="square" rtlCol="0">
            <a:spAutoFit/>
          </a:bodyPr>
          <a:lstStyle/>
          <a:p>
            <a:r>
              <a:rPr lang="en-AU" sz="1200" dirty="0"/>
              <a:t>GA8</a:t>
            </a:r>
            <a:r>
              <a:rPr lang="en-AU" sz="1350" dirty="0"/>
              <a:t>            </a:t>
            </a:r>
            <a:r>
              <a:rPr lang="en-AU" sz="1200" b="1" dirty="0"/>
              <a:t>GA1</a:t>
            </a:r>
            <a:r>
              <a:rPr lang="en-AU" sz="1200" dirty="0"/>
              <a:t>             GA20           GA19               GA44               GA53    </a:t>
            </a:r>
          </a:p>
        </p:txBody>
      </p:sp>
      <p:cxnSp>
        <p:nvCxnSpPr>
          <p:cNvPr id="10" name="Straight Arrow Connector 9"/>
          <p:cNvCxnSpPr/>
          <p:nvPr/>
        </p:nvCxnSpPr>
        <p:spPr>
          <a:xfrm>
            <a:off x="4205790" y="1947320"/>
            <a:ext cx="216024"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542402" y="1949937"/>
            <a:ext cx="216024"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906979" y="1937599"/>
            <a:ext cx="216024"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202470" y="1949937"/>
            <a:ext cx="216024"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541400" y="1949937"/>
            <a:ext cx="216024"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850897" y="2142705"/>
            <a:ext cx="0" cy="155049"/>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111434" y="3218634"/>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7868303" y="2459835"/>
            <a:ext cx="0" cy="155049"/>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7868303" y="2820972"/>
            <a:ext cx="0" cy="155049"/>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4797186" y="3207795"/>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5482815" y="3218937"/>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6339032" y="3228394"/>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7158686" y="3235419"/>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869650" y="3557988"/>
            <a:ext cx="0" cy="509252"/>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7235369" y="4513945"/>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4111434" y="4512261"/>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4797186" y="4490141"/>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0693" y="4507535"/>
            <a:ext cx="248180" cy="4727"/>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6332080" y="4499139"/>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Right Brace 38"/>
          <p:cNvSpPr/>
          <p:nvPr/>
        </p:nvSpPr>
        <p:spPr>
          <a:xfrm>
            <a:off x="8190991" y="2220227"/>
            <a:ext cx="116586" cy="68580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350"/>
          </a:p>
        </p:txBody>
      </p:sp>
      <p:sp>
        <p:nvSpPr>
          <p:cNvPr id="40" name="Right Brace 39"/>
          <p:cNvSpPr/>
          <p:nvPr/>
        </p:nvSpPr>
        <p:spPr>
          <a:xfrm rot="5400000">
            <a:off x="6234256" y="1903999"/>
            <a:ext cx="276695" cy="678268"/>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350"/>
          </a:p>
        </p:txBody>
      </p:sp>
      <p:sp>
        <p:nvSpPr>
          <p:cNvPr id="41" name="Right Brace 40"/>
          <p:cNvSpPr/>
          <p:nvPr/>
        </p:nvSpPr>
        <p:spPr>
          <a:xfrm rot="5400000">
            <a:off x="6549959" y="2257052"/>
            <a:ext cx="198906" cy="2402969"/>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350"/>
          </a:p>
        </p:txBody>
      </p:sp>
      <p:sp>
        <p:nvSpPr>
          <p:cNvPr id="42" name="Right Brace 41"/>
          <p:cNvSpPr/>
          <p:nvPr/>
        </p:nvSpPr>
        <p:spPr>
          <a:xfrm rot="16200000">
            <a:off x="6504972" y="3133559"/>
            <a:ext cx="219207" cy="2214246"/>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sz="1350"/>
          </a:p>
        </p:txBody>
      </p:sp>
      <p:sp>
        <p:nvSpPr>
          <p:cNvPr id="45" name="TextBox 44"/>
          <p:cNvSpPr txBox="1"/>
          <p:nvPr/>
        </p:nvSpPr>
        <p:spPr>
          <a:xfrm>
            <a:off x="3900627" y="1101152"/>
            <a:ext cx="4555655" cy="307777"/>
          </a:xfrm>
          <a:prstGeom prst="rect">
            <a:avLst/>
          </a:prstGeom>
          <a:noFill/>
        </p:spPr>
        <p:txBody>
          <a:bodyPr wrap="square" rtlCol="0">
            <a:spAutoFit/>
          </a:bodyPr>
          <a:lstStyle/>
          <a:p>
            <a:r>
              <a:rPr lang="en-AU" sz="1400" dirty="0"/>
              <a:t>Biosynthesis of gibberellins in wheat (</a:t>
            </a:r>
            <a:r>
              <a:rPr lang="en-AU" sz="1400" i="1" dirty="0"/>
              <a:t>Triticum </a:t>
            </a:r>
            <a:r>
              <a:rPr lang="en-AU" sz="1400" i="1" dirty="0" err="1"/>
              <a:t>aestivum</a:t>
            </a:r>
            <a:r>
              <a:rPr lang="en-AU" sz="1400" i="1" dirty="0"/>
              <a:t> </a:t>
            </a:r>
            <a:r>
              <a:rPr lang="en-AU" sz="1400" dirty="0"/>
              <a:t>L.)</a:t>
            </a:r>
          </a:p>
        </p:txBody>
      </p:sp>
      <p:sp>
        <p:nvSpPr>
          <p:cNvPr id="46" name="TextBox 45"/>
          <p:cNvSpPr txBox="1"/>
          <p:nvPr/>
        </p:nvSpPr>
        <p:spPr>
          <a:xfrm>
            <a:off x="4111434" y="2028671"/>
            <a:ext cx="840942" cy="276999"/>
          </a:xfrm>
          <a:prstGeom prst="rect">
            <a:avLst/>
          </a:prstGeom>
          <a:noFill/>
        </p:spPr>
        <p:txBody>
          <a:bodyPr wrap="square" rtlCol="0">
            <a:spAutoFit/>
          </a:bodyPr>
          <a:lstStyle/>
          <a:p>
            <a:r>
              <a:rPr lang="en-AU" sz="1200" u="sng" dirty="0"/>
              <a:t>CPS</a:t>
            </a:r>
            <a:r>
              <a:rPr lang="en-AU" sz="1200" dirty="0"/>
              <a:t>     </a:t>
            </a:r>
            <a:r>
              <a:rPr lang="en-AU" sz="1200" u="sng" dirty="0"/>
              <a:t>KS</a:t>
            </a:r>
          </a:p>
        </p:txBody>
      </p:sp>
      <p:sp>
        <p:nvSpPr>
          <p:cNvPr id="47" name="TextBox 46"/>
          <p:cNvSpPr txBox="1"/>
          <p:nvPr/>
        </p:nvSpPr>
        <p:spPr>
          <a:xfrm>
            <a:off x="6216407" y="2429397"/>
            <a:ext cx="384442" cy="276999"/>
          </a:xfrm>
          <a:prstGeom prst="rect">
            <a:avLst/>
          </a:prstGeom>
          <a:noFill/>
        </p:spPr>
        <p:txBody>
          <a:bodyPr wrap="square" rtlCol="0">
            <a:spAutoFit/>
          </a:bodyPr>
          <a:lstStyle/>
          <a:p>
            <a:r>
              <a:rPr lang="en-AU" sz="1200" u="sng" dirty="0"/>
              <a:t>KO</a:t>
            </a:r>
          </a:p>
        </p:txBody>
      </p:sp>
      <p:sp>
        <p:nvSpPr>
          <p:cNvPr id="48" name="TextBox 47"/>
          <p:cNvSpPr txBox="1"/>
          <p:nvPr/>
        </p:nvSpPr>
        <p:spPr>
          <a:xfrm>
            <a:off x="8346764" y="2424627"/>
            <a:ext cx="566999" cy="276999"/>
          </a:xfrm>
          <a:prstGeom prst="rect">
            <a:avLst/>
          </a:prstGeom>
          <a:noFill/>
        </p:spPr>
        <p:txBody>
          <a:bodyPr wrap="square" rtlCol="0">
            <a:spAutoFit/>
          </a:bodyPr>
          <a:lstStyle/>
          <a:p>
            <a:r>
              <a:rPr lang="en-AU" sz="1200" u="sng" dirty="0"/>
              <a:t>KAO</a:t>
            </a:r>
          </a:p>
        </p:txBody>
      </p:sp>
      <p:sp>
        <p:nvSpPr>
          <p:cNvPr id="49" name="TextBox 48"/>
          <p:cNvSpPr txBox="1"/>
          <p:nvPr/>
        </p:nvSpPr>
        <p:spPr>
          <a:xfrm>
            <a:off x="8040216" y="3699030"/>
            <a:ext cx="1026114" cy="276999"/>
          </a:xfrm>
          <a:prstGeom prst="rect">
            <a:avLst/>
          </a:prstGeom>
          <a:noFill/>
        </p:spPr>
        <p:txBody>
          <a:bodyPr wrap="square" rtlCol="0">
            <a:spAutoFit/>
          </a:bodyPr>
          <a:lstStyle/>
          <a:p>
            <a:r>
              <a:rPr lang="en-AU" sz="1200" u="sng" dirty="0"/>
              <a:t>GA13ox</a:t>
            </a:r>
          </a:p>
        </p:txBody>
      </p:sp>
      <p:sp>
        <p:nvSpPr>
          <p:cNvPr id="50" name="TextBox 49"/>
          <p:cNvSpPr txBox="1"/>
          <p:nvPr/>
        </p:nvSpPr>
        <p:spPr>
          <a:xfrm>
            <a:off x="6332080" y="3699029"/>
            <a:ext cx="718998" cy="276999"/>
          </a:xfrm>
          <a:prstGeom prst="rect">
            <a:avLst/>
          </a:prstGeom>
          <a:noFill/>
        </p:spPr>
        <p:txBody>
          <a:bodyPr wrap="square" rtlCol="0">
            <a:spAutoFit/>
          </a:bodyPr>
          <a:lstStyle/>
          <a:p>
            <a:r>
              <a:rPr lang="en-AU" sz="1200" u="sng" dirty="0"/>
              <a:t>GA20ox</a:t>
            </a:r>
          </a:p>
        </p:txBody>
      </p:sp>
      <p:sp>
        <p:nvSpPr>
          <p:cNvPr id="51" name="TextBox 50"/>
          <p:cNvSpPr txBox="1"/>
          <p:nvPr/>
        </p:nvSpPr>
        <p:spPr>
          <a:xfrm>
            <a:off x="4715651" y="3386594"/>
            <a:ext cx="650775" cy="276999"/>
          </a:xfrm>
          <a:prstGeom prst="rect">
            <a:avLst/>
          </a:prstGeom>
          <a:noFill/>
        </p:spPr>
        <p:txBody>
          <a:bodyPr wrap="square" rtlCol="0">
            <a:spAutoFit/>
          </a:bodyPr>
          <a:lstStyle/>
          <a:p>
            <a:r>
              <a:rPr lang="en-AU" sz="1200" u="sng" dirty="0"/>
              <a:t>GA3ox</a:t>
            </a:r>
          </a:p>
        </p:txBody>
      </p:sp>
      <p:sp>
        <p:nvSpPr>
          <p:cNvPr id="52" name="TextBox 51"/>
          <p:cNvSpPr txBox="1"/>
          <p:nvPr/>
        </p:nvSpPr>
        <p:spPr>
          <a:xfrm>
            <a:off x="3969701" y="3386337"/>
            <a:ext cx="650775" cy="276999"/>
          </a:xfrm>
          <a:prstGeom prst="rect">
            <a:avLst/>
          </a:prstGeom>
          <a:noFill/>
        </p:spPr>
        <p:txBody>
          <a:bodyPr wrap="square" rtlCol="0">
            <a:spAutoFit/>
          </a:bodyPr>
          <a:lstStyle/>
          <a:p>
            <a:r>
              <a:rPr lang="en-AU" sz="1200" u="sng" dirty="0"/>
              <a:t>GA2ox</a:t>
            </a:r>
          </a:p>
        </p:txBody>
      </p:sp>
      <p:cxnSp>
        <p:nvCxnSpPr>
          <p:cNvPr id="54" name="Straight Arrow Connector 53"/>
          <p:cNvCxnSpPr/>
          <p:nvPr/>
        </p:nvCxnSpPr>
        <p:spPr>
          <a:xfrm flipH="1">
            <a:off x="5102123" y="4637639"/>
            <a:ext cx="202368" cy="162018"/>
          </a:xfrm>
          <a:prstGeom prst="straightConnector1">
            <a:avLst/>
          </a:prstGeom>
          <a:ln w="28575">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4618229" y="5005384"/>
            <a:ext cx="202368" cy="162018"/>
          </a:xfrm>
          <a:prstGeom prst="straightConnector1">
            <a:avLst/>
          </a:prstGeom>
          <a:ln w="28575">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flipV="1">
            <a:off x="4892713" y="2973296"/>
            <a:ext cx="233126" cy="167394"/>
          </a:xfrm>
          <a:prstGeom prst="straightConnector1">
            <a:avLst/>
          </a:prstGeom>
          <a:ln w="28575">
            <a:solidFill>
              <a:schemeClr val="bg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flipV="1">
            <a:off x="4437359" y="2598885"/>
            <a:ext cx="202368" cy="169707"/>
          </a:xfrm>
          <a:prstGeom prst="straightConnector1">
            <a:avLst/>
          </a:prstGeom>
          <a:ln w="28575">
            <a:solidFill>
              <a:schemeClr val="bg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4295089" y="5168575"/>
            <a:ext cx="597624" cy="276999"/>
          </a:xfrm>
          <a:prstGeom prst="rect">
            <a:avLst/>
          </a:prstGeom>
          <a:noFill/>
        </p:spPr>
        <p:txBody>
          <a:bodyPr wrap="square" rtlCol="0">
            <a:spAutoFit/>
          </a:bodyPr>
          <a:lstStyle/>
          <a:p>
            <a:r>
              <a:rPr lang="en-AU" sz="1200" b="1" dirty="0">
                <a:solidFill>
                  <a:srgbClr val="00B050"/>
                </a:solidFill>
              </a:rPr>
              <a:t>GA55</a:t>
            </a:r>
          </a:p>
        </p:txBody>
      </p:sp>
      <p:sp>
        <p:nvSpPr>
          <p:cNvPr id="63" name="TextBox 62"/>
          <p:cNvSpPr txBox="1"/>
          <p:nvPr/>
        </p:nvSpPr>
        <p:spPr>
          <a:xfrm>
            <a:off x="4042571" y="2381481"/>
            <a:ext cx="584568" cy="276999"/>
          </a:xfrm>
          <a:prstGeom prst="rect">
            <a:avLst/>
          </a:prstGeom>
          <a:noFill/>
        </p:spPr>
        <p:txBody>
          <a:bodyPr wrap="square" rtlCol="0">
            <a:spAutoFit/>
          </a:bodyPr>
          <a:lstStyle/>
          <a:p>
            <a:r>
              <a:rPr lang="en-AU" sz="1200" b="1" dirty="0"/>
              <a:t>GA54</a:t>
            </a:r>
          </a:p>
        </p:txBody>
      </p:sp>
      <p:cxnSp>
        <p:nvCxnSpPr>
          <p:cNvPr id="64" name="Straight Arrow Connector 63"/>
          <p:cNvCxnSpPr/>
          <p:nvPr/>
        </p:nvCxnSpPr>
        <p:spPr>
          <a:xfrm flipH="1">
            <a:off x="3301344" y="3226720"/>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a:off x="3355350" y="4490141"/>
            <a:ext cx="310380"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5048222" y="2864414"/>
            <a:ext cx="926111" cy="276999"/>
          </a:xfrm>
          <a:prstGeom prst="rect">
            <a:avLst/>
          </a:prstGeom>
          <a:noFill/>
        </p:spPr>
        <p:txBody>
          <a:bodyPr wrap="square" rtlCol="0">
            <a:spAutoFit/>
          </a:bodyPr>
          <a:lstStyle/>
          <a:p>
            <a:r>
              <a:rPr lang="en-AU" sz="1200" u="sng" dirty="0"/>
              <a:t>GA1ox-B1</a:t>
            </a:r>
          </a:p>
        </p:txBody>
      </p:sp>
      <p:sp>
        <p:nvSpPr>
          <p:cNvPr id="5" name="TextBox 4"/>
          <p:cNvSpPr txBox="1"/>
          <p:nvPr/>
        </p:nvSpPr>
        <p:spPr>
          <a:xfrm>
            <a:off x="4593901" y="2514936"/>
            <a:ext cx="996009" cy="276999"/>
          </a:xfrm>
          <a:prstGeom prst="rect">
            <a:avLst/>
          </a:prstGeom>
          <a:noFill/>
        </p:spPr>
        <p:txBody>
          <a:bodyPr wrap="square" rtlCol="0">
            <a:spAutoFit/>
          </a:bodyPr>
          <a:lstStyle/>
          <a:p>
            <a:r>
              <a:rPr lang="en-AU" sz="1200" u="sng" dirty="0"/>
              <a:t>GA3ox-B3</a:t>
            </a:r>
          </a:p>
        </p:txBody>
      </p:sp>
      <p:sp>
        <p:nvSpPr>
          <p:cNvPr id="16" name="TextBox 15"/>
          <p:cNvSpPr txBox="1"/>
          <p:nvPr/>
        </p:nvSpPr>
        <p:spPr>
          <a:xfrm>
            <a:off x="4531024" y="2756143"/>
            <a:ext cx="611578" cy="276999"/>
          </a:xfrm>
          <a:prstGeom prst="rect">
            <a:avLst/>
          </a:prstGeom>
          <a:noFill/>
        </p:spPr>
        <p:txBody>
          <a:bodyPr wrap="square" rtlCol="0">
            <a:spAutoFit/>
          </a:bodyPr>
          <a:lstStyle/>
          <a:p>
            <a:r>
              <a:rPr lang="en-AU" sz="1200" dirty="0"/>
              <a:t>GA61</a:t>
            </a:r>
          </a:p>
        </p:txBody>
      </p:sp>
      <p:sp>
        <p:nvSpPr>
          <p:cNvPr id="17" name="TextBox 16"/>
          <p:cNvSpPr txBox="1"/>
          <p:nvPr/>
        </p:nvSpPr>
        <p:spPr>
          <a:xfrm>
            <a:off x="4719414" y="4740731"/>
            <a:ext cx="593501" cy="276999"/>
          </a:xfrm>
          <a:prstGeom prst="rect">
            <a:avLst/>
          </a:prstGeom>
          <a:noFill/>
        </p:spPr>
        <p:txBody>
          <a:bodyPr wrap="square" rtlCol="0">
            <a:spAutoFit/>
          </a:bodyPr>
          <a:lstStyle/>
          <a:p>
            <a:r>
              <a:rPr lang="en-AU" sz="1200" dirty="0">
                <a:solidFill>
                  <a:srgbClr val="00B050"/>
                </a:solidFill>
              </a:rPr>
              <a:t>GA60</a:t>
            </a:r>
          </a:p>
        </p:txBody>
      </p:sp>
      <p:sp>
        <p:nvSpPr>
          <p:cNvPr id="18" name="TextBox 17"/>
          <p:cNvSpPr txBox="1"/>
          <p:nvPr/>
        </p:nvSpPr>
        <p:spPr>
          <a:xfrm>
            <a:off x="8040216" y="3173269"/>
            <a:ext cx="1242138" cy="369332"/>
          </a:xfrm>
          <a:prstGeom prst="rect">
            <a:avLst/>
          </a:prstGeom>
          <a:noFill/>
        </p:spPr>
        <p:txBody>
          <a:bodyPr wrap="square" rtlCol="0">
            <a:spAutoFit/>
          </a:bodyPr>
          <a:lstStyle/>
          <a:p>
            <a:r>
              <a:rPr lang="en-AU" sz="900" dirty="0"/>
              <a:t>Non-13 hydroxylated pathway</a:t>
            </a:r>
          </a:p>
        </p:txBody>
      </p:sp>
      <p:sp>
        <p:nvSpPr>
          <p:cNvPr id="19" name="TextBox 18"/>
          <p:cNvSpPr txBox="1"/>
          <p:nvPr/>
        </p:nvSpPr>
        <p:spPr>
          <a:xfrm>
            <a:off x="8094222" y="4240682"/>
            <a:ext cx="1080120" cy="369332"/>
          </a:xfrm>
          <a:prstGeom prst="rect">
            <a:avLst/>
          </a:prstGeom>
          <a:noFill/>
        </p:spPr>
        <p:txBody>
          <a:bodyPr wrap="square" rtlCol="0">
            <a:spAutoFit/>
          </a:bodyPr>
          <a:lstStyle/>
          <a:p>
            <a:r>
              <a:rPr lang="en-AU" sz="900" dirty="0"/>
              <a:t>13-hydroxylated pathway</a:t>
            </a:r>
          </a:p>
        </p:txBody>
      </p:sp>
      <p:sp>
        <p:nvSpPr>
          <p:cNvPr id="21" name="TextBox 20">
            <a:extLst>
              <a:ext uri="{FF2B5EF4-FFF2-40B4-BE49-F238E27FC236}">
                <a16:creationId xmlns:a16="http://schemas.microsoft.com/office/drawing/2014/main" id="{FF4C09B9-3887-4C71-BFFF-46466B6A9C74}"/>
              </a:ext>
            </a:extLst>
          </p:cNvPr>
          <p:cNvSpPr txBox="1"/>
          <p:nvPr/>
        </p:nvSpPr>
        <p:spPr>
          <a:xfrm>
            <a:off x="578840" y="1090569"/>
            <a:ext cx="2540565" cy="3600986"/>
          </a:xfrm>
          <a:prstGeom prst="rect">
            <a:avLst/>
          </a:prstGeom>
          <a:noFill/>
        </p:spPr>
        <p:txBody>
          <a:bodyPr wrap="square" rtlCol="0">
            <a:spAutoFit/>
          </a:bodyPr>
          <a:lstStyle/>
          <a:p>
            <a:r>
              <a:rPr lang="en-AU" sz="1200" dirty="0"/>
              <a:t>GGDP – geranylgeranyl diphosphate</a:t>
            </a:r>
          </a:p>
          <a:p>
            <a:r>
              <a:rPr lang="en-AU" sz="1200" dirty="0"/>
              <a:t>GA – gibberellin</a:t>
            </a:r>
          </a:p>
          <a:p>
            <a:endParaRPr lang="en-AU" sz="1200" dirty="0"/>
          </a:p>
          <a:p>
            <a:r>
              <a:rPr lang="en-AU" sz="1200" dirty="0"/>
              <a:t>CPS – </a:t>
            </a:r>
            <a:r>
              <a:rPr lang="en-AU" sz="1200" dirty="0" err="1"/>
              <a:t>copalyl</a:t>
            </a:r>
            <a:r>
              <a:rPr lang="en-AU" sz="1200" dirty="0"/>
              <a:t> diphosphate synthase</a:t>
            </a:r>
          </a:p>
          <a:p>
            <a:r>
              <a:rPr lang="en-AU" sz="1200" dirty="0"/>
              <a:t>KS – </a:t>
            </a:r>
            <a:r>
              <a:rPr lang="en-AU" sz="1200" i="1" dirty="0" err="1"/>
              <a:t>ent</a:t>
            </a:r>
            <a:r>
              <a:rPr lang="en-AU" sz="1200" dirty="0" err="1"/>
              <a:t>-kaurine</a:t>
            </a:r>
            <a:r>
              <a:rPr lang="en-AU" sz="1200" dirty="0"/>
              <a:t> synthase</a:t>
            </a:r>
          </a:p>
          <a:p>
            <a:r>
              <a:rPr lang="en-AU" sz="1200" dirty="0"/>
              <a:t>KO – </a:t>
            </a:r>
            <a:r>
              <a:rPr lang="en-AU" sz="1200" i="1" dirty="0" err="1"/>
              <a:t>ent</a:t>
            </a:r>
            <a:r>
              <a:rPr lang="en-AU" sz="1200" dirty="0" err="1"/>
              <a:t>-kaurine</a:t>
            </a:r>
            <a:r>
              <a:rPr lang="en-AU" sz="1200" dirty="0"/>
              <a:t> oxidase</a:t>
            </a:r>
          </a:p>
          <a:p>
            <a:r>
              <a:rPr lang="en-AU" sz="1200" dirty="0"/>
              <a:t>KAO – </a:t>
            </a:r>
            <a:r>
              <a:rPr lang="en-AU" sz="1200" i="1" dirty="0" err="1"/>
              <a:t>ent</a:t>
            </a:r>
            <a:r>
              <a:rPr lang="en-AU" sz="1200" dirty="0"/>
              <a:t>-kaurenoic acid oxidase</a:t>
            </a:r>
          </a:p>
          <a:p>
            <a:r>
              <a:rPr lang="en-AU" sz="1200" dirty="0"/>
              <a:t>GA13ox – GA13-oxidase</a:t>
            </a:r>
          </a:p>
          <a:p>
            <a:r>
              <a:rPr lang="en-AU" sz="1200" dirty="0"/>
              <a:t>GA20ox – GA20-oxidase</a:t>
            </a:r>
          </a:p>
          <a:p>
            <a:r>
              <a:rPr lang="en-AU" sz="1200" dirty="0"/>
              <a:t>GA3ox – GA3-oxidase</a:t>
            </a:r>
          </a:p>
          <a:p>
            <a:r>
              <a:rPr lang="en-AU" sz="1200" dirty="0"/>
              <a:t>GA2ox – GA2-oxidase</a:t>
            </a:r>
          </a:p>
          <a:p>
            <a:endParaRPr lang="en-AU" sz="1200" dirty="0"/>
          </a:p>
          <a:p>
            <a:r>
              <a:rPr lang="en-AU" sz="1200" dirty="0"/>
              <a:t>Inhibitors:</a:t>
            </a:r>
          </a:p>
          <a:p>
            <a:r>
              <a:rPr lang="en-AU" sz="1200" dirty="0"/>
              <a:t>Paclobutrazol inhibits KO (</a:t>
            </a:r>
            <a:r>
              <a:rPr lang="en-AU" sz="800" dirty="0" err="1"/>
              <a:t>Lenton</a:t>
            </a:r>
            <a:r>
              <a:rPr lang="en-AU" sz="800" dirty="0"/>
              <a:t> et al. 1994 Plant Growth Regulation 15: 261-270</a:t>
            </a:r>
            <a:r>
              <a:rPr lang="en-AU" sz="1200" dirty="0"/>
              <a:t>)</a:t>
            </a:r>
          </a:p>
          <a:p>
            <a:r>
              <a:rPr lang="en-AU" sz="1200" dirty="0" err="1"/>
              <a:t>Prohexadione</a:t>
            </a:r>
            <a:r>
              <a:rPr lang="en-AU" sz="1200" dirty="0"/>
              <a:t>-calcium inhibits later reactions catalysed by GA20ox (</a:t>
            </a:r>
            <a:r>
              <a:rPr lang="en-AU" sz="800" dirty="0"/>
              <a:t>Nakayama et al. 1992 Plant Cell Physiol. 33:59-62</a:t>
            </a:r>
            <a:r>
              <a:rPr lang="en-AU" sz="1200" dirty="0"/>
              <a:t>).</a:t>
            </a:r>
          </a:p>
          <a:p>
            <a:endParaRPr lang="en-AU" sz="1200" dirty="0"/>
          </a:p>
        </p:txBody>
      </p:sp>
      <p:sp>
        <p:nvSpPr>
          <p:cNvPr id="24" name="TextBox 23">
            <a:extLst>
              <a:ext uri="{FF2B5EF4-FFF2-40B4-BE49-F238E27FC236}">
                <a16:creationId xmlns:a16="http://schemas.microsoft.com/office/drawing/2014/main" id="{8EAD8C12-1F33-4FD7-9944-E6DE7E0BB1A7}"/>
              </a:ext>
            </a:extLst>
          </p:cNvPr>
          <p:cNvSpPr txBox="1"/>
          <p:nvPr/>
        </p:nvSpPr>
        <p:spPr>
          <a:xfrm>
            <a:off x="4697802" y="4057430"/>
            <a:ext cx="646328" cy="276999"/>
          </a:xfrm>
          <a:prstGeom prst="rect">
            <a:avLst/>
          </a:prstGeom>
          <a:noFill/>
        </p:spPr>
        <p:txBody>
          <a:bodyPr wrap="square" rtlCol="0">
            <a:spAutoFit/>
          </a:bodyPr>
          <a:lstStyle/>
          <a:p>
            <a:r>
              <a:rPr lang="en-AU" sz="1200" u="sng" dirty="0"/>
              <a:t>GA3ox</a:t>
            </a:r>
          </a:p>
        </p:txBody>
      </p:sp>
      <p:sp>
        <p:nvSpPr>
          <p:cNvPr id="25" name="TextBox 24">
            <a:extLst>
              <a:ext uri="{FF2B5EF4-FFF2-40B4-BE49-F238E27FC236}">
                <a16:creationId xmlns:a16="http://schemas.microsoft.com/office/drawing/2014/main" id="{2CF68893-97C7-4522-914B-40388544D822}"/>
              </a:ext>
            </a:extLst>
          </p:cNvPr>
          <p:cNvSpPr txBox="1"/>
          <p:nvPr/>
        </p:nvSpPr>
        <p:spPr>
          <a:xfrm>
            <a:off x="3988953" y="4073287"/>
            <a:ext cx="650774" cy="276999"/>
          </a:xfrm>
          <a:prstGeom prst="rect">
            <a:avLst/>
          </a:prstGeom>
          <a:noFill/>
        </p:spPr>
        <p:txBody>
          <a:bodyPr wrap="square" rtlCol="0">
            <a:spAutoFit/>
          </a:bodyPr>
          <a:lstStyle/>
          <a:p>
            <a:r>
              <a:rPr lang="en-AU" sz="1200" u="sng" dirty="0"/>
              <a:t>GA2ox</a:t>
            </a:r>
          </a:p>
        </p:txBody>
      </p:sp>
      <p:sp>
        <p:nvSpPr>
          <p:cNvPr id="43" name="TextBox 42">
            <a:extLst>
              <a:ext uri="{FF2B5EF4-FFF2-40B4-BE49-F238E27FC236}">
                <a16:creationId xmlns:a16="http://schemas.microsoft.com/office/drawing/2014/main" id="{39A17005-1678-4F3C-9F6D-0F2F0F56F74A}"/>
              </a:ext>
            </a:extLst>
          </p:cNvPr>
          <p:cNvSpPr txBox="1"/>
          <p:nvPr/>
        </p:nvSpPr>
        <p:spPr>
          <a:xfrm>
            <a:off x="765110" y="5550268"/>
            <a:ext cx="10406621" cy="1015663"/>
          </a:xfrm>
          <a:prstGeom prst="rect">
            <a:avLst/>
          </a:prstGeom>
          <a:noFill/>
        </p:spPr>
        <p:txBody>
          <a:bodyPr wrap="square" rtlCol="0">
            <a:spAutoFit/>
          </a:bodyPr>
          <a:lstStyle/>
          <a:p>
            <a:r>
              <a:rPr lang="en-AU" sz="1200" dirty="0"/>
              <a:t>Supplementary Fig. S3. Principal reactions in the gibberellin biosynthesis pathway in wheat grain modified from </a:t>
            </a:r>
            <a:r>
              <a:rPr lang="en-AU" sz="1200" dirty="0" err="1"/>
              <a:t>Spielmeyer</a:t>
            </a:r>
            <a:r>
              <a:rPr lang="en-AU" sz="1200" dirty="0"/>
              <a:t> et al. (2004) and with the addition of a side-branch for synthesis of GA54 from GA9 proposed by Pearce et al. (2015). The putative side-branch shown in </a:t>
            </a:r>
            <a:r>
              <a:rPr lang="en-AU" sz="1200" dirty="0">
                <a:solidFill>
                  <a:srgbClr val="00B050"/>
                </a:solidFill>
              </a:rPr>
              <a:t>green</a:t>
            </a:r>
            <a:r>
              <a:rPr lang="en-AU" sz="1200" dirty="0"/>
              <a:t> leading to the synthesis of GA55 from GA20 was based on a hypothetical model proposed by </a:t>
            </a:r>
            <a:r>
              <a:rPr lang="en-AU" sz="1200" dirty="0" err="1"/>
              <a:t>Lenton</a:t>
            </a:r>
            <a:r>
              <a:rPr lang="en-AU" sz="1200" dirty="0"/>
              <a:t> and Gale (1987) in which GA54 and GA55 were synthesised in developing wheat grain endosperm from GA9 and GA20 respectively. Neither GA54 nor GA55 were detected in mature or germinating grain whereas GA1 and GA3 were identified in germinating grain (</a:t>
            </a:r>
            <a:r>
              <a:rPr lang="en-AU" sz="1200" dirty="0" err="1"/>
              <a:t>Lenton</a:t>
            </a:r>
            <a:r>
              <a:rPr lang="en-AU" sz="1200" dirty="0"/>
              <a:t> et al. 1994). Enzymes are underlined and bioactive GAs are in bold (for citations see the manuscript).</a:t>
            </a:r>
          </a:p>
        </p:txBody>
      </p:sp>
    </p:spTree>
    <p:extLst>
      <p:ext uri="{BB962C8B-B14F-4D97-AF65-F5344CB8AC3E}">
        <p14:creationId xmlns:p14="http://schemas.microsoft.com/office/powerpoint/2010/main" val="7940756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TotalTime>
  <Words>256</Words>
  <Application>Microsoft Office PowerPoint</Application>
  <PresentationFormat>Widescreen</PresentationFormat>
  <Paragraphs>37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Daryl Mares</dc:creator>
  <cp:lastModifiedBy>Daryl Mares</cp:lastModifiedBy>
  <cp:revision>25</cp:revision>
  <dcterms:created xsi:type="dcterms:W3CDTF">2021-11-26T00:26:26Z</dcterms:created>
  <dcterms:modified xsi:type="dcterms:W3CDTF">2022-02-24T05:40:23Z</dcterms:modified>
</cp:coreProperties>
</file>