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60" r:id="rId3"/>
    <p:sldId id="258" r:id="rId4"/>
    <p:sldId id="300" r:id="rId5"/>
    <p:sldId id="301" r:id="rId6"/>
    <p:sldId id="289" r:id="rId7"/>
    <p:sldId id="292" r:id="rId8"/>
    <p:sldId id="293" r:id="rId9"/>
    <p:sldId id="288" r:id="rId10"/>
    <p:sldId id="294" r:id="rId11"/>
    <p:sldId id="29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4B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" y="7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860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54743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149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287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9778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8944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610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5919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3680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8221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122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355D6-77E7-4FF9-BE72-AAE412C8628C}" type="datetimeFigureOut">
              <a:rPr lang="en-CA" smtClean="0"/>
              <a:t>2021-04-28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4A93D-D7CC-495C-A0C0-2F7C7D098AF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577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5" t="27377" r="15671" b="11909"/>
          <a:stretch/>
        </p:blipFill>
        <p:spPr>
          <a:xfrm>
            <a:off x="4876798" y="246743"/>
            <a:ext cx="1785257" cy="65021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8" t="27164" r="15280" b="12103"/>
          <a:stretch/>
        </p:blipFill>
        <p:spPr>
          <a:xfrm>
            <a:off x="6659639" y="232229"/>
            <a:ext cx="2002524" cy="65164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2189" y="238299"/>
            <a:ext cx="991658" cy="6576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500"/>
              </a:lnSpc>
            </a:pPr>
            <a:r>
              <a:rPr lang="en-CA" sz="700" b="1" dirty="0"/>
              <a:t>H1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SM C18:0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SM C16:0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C44:5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C42:5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C42:1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C42:0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C38:5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C38:4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C38:0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C36:5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C36:4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C36:3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C36:2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C36:1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C34:2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C34:1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C34:0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C32:1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ae C30:0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C42:6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C40:6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C40:5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C40:4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C40:1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C38:6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C38:5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C38:4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C38:3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C36:4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C36:3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C36:2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C36:1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C36:0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C34:2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C34:1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C32:1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C32:0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C30:0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C26:0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PC aa C24:0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lysoPC</a:t>
            </a:r>
            <a:r>
              <a:rPr lang="en-CA" sz="700" b="1" dirty="0"/>
              <a:t> a C20:3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lysoPC</a:t>
            </a:r>
            <a:r>
              <a:rPr lang="en-CA" sz="700" b="1" dirty="0"/>
              <a:t> a C14:0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SDMA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Taurine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t4-OH-Pro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Spermine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Spermidine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Putrescine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PEA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Met-SO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Kynurenine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Creatinine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ADMA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Val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Tyr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Trp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Thr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Ser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Pro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Phe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Orn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Met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Lys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Leu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Ile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His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Gly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Glu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Gln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Cit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Asp</a:t>
            </a:r>
          </a:p>
          <a:p>
            <a:pPr algn="r">
              <a:lnSpc>
                <a:spcPts val="500"/>
              </a:lnSpc>
            </a:pPr>
            <a:r>
              <a:rPr lang="en-CA" sz="700" b="1" dirty="0" err="1"/>
              <a:t>Asn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 err="1"/>
              <a:t>Arg</a:t>
            </a:r>
            <a:endParaRPr lang="en-CA" sz="700" b="1" dirty="0"/>
          </a:p>
          <a:p>
            <a:pPr algn="r">
              <a:lnSpc>
                <a:spcPts val="500"/>
              </a:lnSpc>
            </a:pPr>
            <a:r>
              <a:rPr lang="en-CA" sz="700" b="1" dirty="0"/>
              <a:t>Ala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C8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C7-DC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C5-DC (C6-OH)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C5-OH (C3-DC-M)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C5-M-DC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C5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C6 (C4:1-DC)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C3-DC (C4-OH)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C3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C18:2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C16:2-OH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C16:2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C16:1-OH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C14:2-OH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C14:2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C14:1-OH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C14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C12:1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C12-DC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C10:2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C10:1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C10</a:t>
            </a:r>
          </a:p>
          <a:p>
            <a:pPr algn="r">
              <a:lnSpc>
                <a:spcPts val="500"/>
              </a:lnSpc>
            </a:pPr>
            <a:r>
              <a:rPr lang="en-CA" sz="700" b="1" dirty="0"/>
              <a:t>C0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2" t="27492" r="18159" b="11924"/>
          <a:stretch/>
        </p:blipFill>
        <p:spPr>
          <a:xfrm>
            <a:off x="3091543" y="261258"/>
            <a:ext cx="1770742" cy="64878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18" t="27098" r="15079" b="11981"/>
          <a:stretch/>
        </p:blipFill>
        <p:spPr>
          <a:xfrm>
            <a:off x="1383696" y="214695"/>
            <a:ext cx="1703433" cy="65336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26935" y="-34947"/>
            <a:ext cx="187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DELIRIUM BLOOD</a:t>
            </a:r>
            <a:endParaRPr lang="en-C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61850" y="-13176"/>
            <a:ext cx="1840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CONTROL BLOOD</a:t>
            </a:r>
            <a:endParaRPr lang="en-CA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92710" y="-42204"/>
            <a:ext cx="1534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DELIRIUM CSF</a:t>
            </a:r>
            <a:endParaRPr lang="en-CA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56653" y="-20433"/>
            <a:ext cx="1496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CONTROL CSF</a:t>
            </a:r>
            <a:endParaRPr lang="en-CA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767002" y="4641191"/>
            <a:ext cx="32046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Fig. </a:t>
            </a:r>
            <a:r>
              <a:rPr lang="en-CA" dirty="0" smtClean="0"/>
              <a:t>1 Relative </a:t>
            </a:r>
            <a:r>
              <a:rPr lang="en-CA" dirty="0"/>
              <a:t>concentrations of metabolites in control and delirium-prone patient cohorts obtained in CSF and blood </a:t>
            </a:r>
            <a:r>
              <a:rPr lang="en-CA" dirty="0" smtClean="0"/>
              <a:t>samples.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295694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9" r="30233"/>
          <a:stretch/>
        </p:blipFill>
        <p:spPr>
          <a:xfrm>
            <a:off x="819807" y="567559"/>
            <a:ext cx="3783724" cy="6133916"/>
          </a:xfrm>
        </p:spPr>
      </p:pic>
      <p:sp>
        <p:nvSpPr>
          <p:cNvPr id="5" name="TextBox 4"/>
          <p:cNvSpPr txBox="1"/>
          <p:nvPr/>
        </p:nvSpPr>
        <p:spPr>
          <a:xfrm>
            <a:off x="8481849" y="3358055"/>
            <a:ext cx="307427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Supplementary Figure 10.</a:t>
            </a:r>
          </a:p>
          <a:p>
            <a:r>
              <a:rPr lang="en-CA" dirty="0" smtClean="0"/>
              <a:t>SAM determination of significantly differentially concentrated metabolites between healthy and covid-19 infected subjects based on data provided by Shen, 2020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1434662" y="252249"/>
            <a:ext cx="311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HEALTHY     MILD            SEVERE</a:t>
            </a:r>
            <a:endParaRPr lang="en-CA" dirty="0"/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31"/>
          <a:stretch/>
        </p:blipFill>
        <p:spPr>
          <a:xfrm>
            <a:off x="4587764" y="0"/>
            <a:ext cx="3011214" cy="67014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459421" y="551793"/>
            <a:ext cx="1135117" cy="63062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6" name="Group 5"/>
          <p:cNvGrpSpPr/>
          <p:nvPr/>
        </p:nvGrpSpPr>
        <p:grpSpPr>
          <a:xfrm>
            <a:off x="7303404" y="6275460"/>
            <a:ext cx="1038224" cy="582540"/>
            <a:chOff x="9954603" y="6046177"/>
            <a:chExt cx="1038224" cy="5825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731" t="-448" r="20435" b="93341"/>
            <a:stretch/>
          </p:blipFill>
          <p:spPr>
            <a:xfrm>
              <a:off x="9954603" y="6046177"/>
              <a:ext cx="1038224" cy="52607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963378" y="6290163"/>
              <a:ext cx="102463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-2     0     2</a:t>
              </a:r>
              <a:endParaRPr lang="en-CA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597287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85" y="1676723"/>
            <a:ext cx="3143250" cy="314325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3"/>
          <a:srcRect r="41036"/>
          <a:stretch/>
        </p:blipFill>
        <p:spPr>
          <a:xfrm>
            <a:off x="5187964" y="3656798"/>
            <a:ext cx="6138358" cy="184207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4"/>
          <a:srcRect l="847" r="41143" b="28334"/>
          <a:stretch/>
        </p:blipFill>
        <p:spPr>
          <a:xfrm>
            <a:off x="4974169" y="499954"/>
            <a:ext cx="6341732" cy="1379349"/>
          </a:xfrm>
          <a:prstGeom prst="rect">
            <a:avLst/>
          </a:prstGeom>
        </p:spPr>
      </p:pic>
      <p:cxnSp>
        <p:nvCxnSpPr>
          <p:cNvPr id="62" name="Straight Arrow Connector 61"/>
          <p:cNvCxnSpPr/>
          <p:nvPr/>
        </p:nvCxnSpPr>
        <p:spPr>
          <a:xfrm>
            <a:off x="1828800" y="2371241"/>
            <a:ext cx="3192651" cy="282069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1487837" y="1673818"/>
            <a:ext cx="2231756" cy="4494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44819" y="4383794"/>
            <a:ext cx="18184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6M0J</a:t>
            </a:r>
            <a:endParaRPr lang="en-CA" dirty="0"/>
          </a:p>
          <a:p>
            <a:r>
              <a:rPr lang="en-CA" dirty="0" smtClean="0"/>
              <a:t>Similarity:42</a:t>
            </a:r>
            <a:r>
              <a:rPr lang="en-CA" dirty="0"/>
              <a:t>%</a:t>
            </a:r>
          </a:p>
          <a:p>
            <a:r>
              <a:rPr lang="en-CA" dirty="0" smtClean="0"/>
              <a:t>1GOS</a:t>
            </a:r>
            <a:endParaRPr lang="en-CA" dirty="0"/>
          </a:p>
          <a:p>
            <a:r>
              <a:rPr lang="en-CA" dirty="0" smtClean="0"/>
              <a:t>Similarity:51%</a:t>
            </a:r>
          </a:p>
          <a:p>
            <a:r>
              <a:rPr lang="en-CA" dirty="0" smtClean="0"/>
              <a:t>P-value:6.67e-01</a:t>
            </a:r>
            <a:endParaRPr lang="en-CA" dirty="0"/>
          </a:p>
        </p:txBody>
      </p:sp>
      <p:sp>
        <p:nvSpPr>
          <p:cNvPr id="71" name="Rectangle 70"/>
          <p:cNvSpPr/>
          <p:nvPr/>
        </p:nvSpPr>
        <p:spPr>
          <a:xfrm>
            <a:off x="3308355" y="576913"/>
            <a:ext cx="48266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Section 1</a:t>
            </a:r>
          </a:p>
          <a:p>
            <a:r>
              <a:rPr lang="en-CA" dirty="0" smtClean="0"/>
              <a:t>6M0J</a:t>
            </a:r>
            <a:endParaRPr lang="en-CA" dirty="0"/>
          </a:p>
          <a:p>
            <a:r>
              <a:rPr lang="en-CA" dirty="0" smtClean="0"/>
              <a:t>Similarity:100%</a:t>
            </a:r>
            <a:endParaRPr lang="en-CA" dirty="0"/>
          </a:p>
          <a:p>
            <a:r>
              <a:rPr lang="en-CA" dirty="0" smtClean="0"/>
              <a:t>1GOS</a:t>
            </a:r>
            <a:endParaRPr lang="en-CA" dirty="0"/>
          </a:p>
          <a:p>
            <a:r>
              <a:rPr lang="en-CA" dirty="0" smtClean="0"/>
              <a:t>Similarity:100%</a:t>
            </a:r>
          </a:p>
          <a:p>
            <a:r>
              <a:rPr lang="en-CA" dirty="0" smtClean="0"/>
              <a:t>P-value:1.67e-02</a:t>
            </a:r>
            <a:endParaRPr lang="en-CA" dirty="0"/>
          </a:p>
        </p:txBody>
      </p:sp>
      <p:sp>
        <p:nvSpPr>
          <p:cNvPr id="72" name="Rectangle 71"/>
          <p:cNvSpPr/>
          <p:nvPr/>
        </p:nvSpPr>
        <p:spPr>
          <a:xfrm>
            <a:off x="3467436" y="4437148"/>
            <a:ext cx="24099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Section 2</a:t>
            </a:r>
          </a:p>
          <a:p>
            <a:r>
              <a:rPr lang="en-CA" dirty="0" smtClean="0"/>
              <a:t>6M0J</a:t>
            </a:r>
            <a:endParaRPr lang="en-CA" dirty="0"/>
          </a:p>
          <a:p>
            <a:r>
              <a:rPr lang="en-CA" dirty="0" smtClean="0"/>
              <a:t>Similarity:74%</a:t>
            </a:r>
            <a:endParaRPr lang="en-CA" dirty="0"/>
          </a:p>
          <a:p>
            <a:r>
              <a:rPr lang="en-CA" dirty="0" smtClean="0"/>
              <a:t>1GOS</a:t>
            </a:r>
            <a:endParaRPr lang="en-CA" dirty="0"/>
          </a:p>
          <a:p>
            <a:r>
              <a:rPr lang="en-CA" dirty="0" smtClean="0"/>
              <a:t>Similarity:100%</a:t>
            </a:r>
          </a:p>
          <a:p>
            <a:r>
              <a:rPr lang="en-CA" dirty="0" smtClean="0"/>
              <a:t>P-value:5.01e-01</a:t>
            </a:r>
            <a:endParaRPr lang="en-CA" dirty="0"/>
          </a:p>
        </p:txBody>
      </p:sp>
      <p:sp>
        <p:nvSpPr>
          <p:cNvPr id="22" name="Rectangle 21"/>
          <p:cNvSpPr/>
          <p:nvPr/>
        </p:nvSpPr>
        <p:spPr>
          <a:xfrm>
            <a:off x="409097" y="6181661"/>
            <a:ext cx="10301266" cy="676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11.  Comparison betwee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 X-ray structure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MOAO (PDB: 1GOS) and ACE2-Spike protein (PDB: 6M0J) for overall protein structures as well as binding region for ACE2 and corresponding section of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MAOB.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Structure comparison is produced using </a:t>
            </a:r>
            <a:r>
              <a:rPr lang="en-CA" sz="1100" dirty="0" err="1"/>
              <a:t>jFATCAT</a:t>
            </a:r>
            <a:r>
              <a:rPr lang="en-CA" sz="1100" dirty="0"/>
              <a:t> </a:t>
            </a:r>
            <a:r>
              <a:rPr lang="en-CA" sz="1100" dirty="0" smtClean="0"/>
              <a:t>[</a:t>
            </a:r>
            <a:r>
              <a:rPr lang="en-CA" sz="1100" dirty="0"/>
              <a:t>35] (https://</a:t>
            </a:r>
            <a:r>
              <a:rPr lang="en-CA" sz="1100" dirty="0" smtClean="0"/>
              <a:t>ssbio.readthedocs.io/en/latest/instructions/fatcat.html)</a:t>
            </a:r>
            <a:endParaRPr lang="en-CA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CA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[35]</a:t>
            </a:r>
            <a:r>
              <a:rPr kumimoji="0" lang="en-CA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CA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41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249808" y="82340"/>
            <a:ext cx="7469120" cy="6775660"/>
            <a:chOff x="1006553" y="0"/>
            <a:chExt cx="7469120" cy="677566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t="8168"/>
            <a:stretch/>
          </p:blipFill>
          <p:spPr>
            <a:xfrm>
              <a:off x="1015072" y="3400425"/>
              <a:ext cx="4172241" cy="336232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7273"/>
            <a:stretch/>
          </p:blipFill>
          <p:spPr>
            <a:xfrm>
              <a:off x="1015072" y="93373"/>
              <a:ext cx="4171950" cy="3400425"/>
            </a:xfrm>
            <a:prstGeom prst="rect">
              <a:avLst/>
            </a:prstGeom>
          </p:spPr>
        </p:pic>
        <p:sp>
          <p:nvSpPr>
            <p:cNvPr id="6" name="TextBox 2"/>
            <p:cNvSpPr txBox="1"/>
            <p:nvPr/>
          </p:nvSpPr>
          <p:spPr>
            <a:xfrm>
              <a:off x="4407627" y="2684439"/>
              <a:ext cx="519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CSF</a:t>
              </a:r>
              <a:endParaRPr lang="en-CA" dirty="0"/>
            </a:p>
          </p:txBody>
        </p:sp>
        <p:sp>
          <p:nvSpPr>
            <p:cNvPr id="7" name="TextBox 9"/>
            <p:cNvSpPr txBox="1"/>
            <p:nvPr/>
          </p:nvSpPr>
          <p:spPr>
            <a:xfrm>
              <a:off x="4303432" y="5989614"/>
              <a:ext cx="72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Blood</a:t>
              </a:r>
              <a:endParaRPr lang="en-CA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07375" y="0"/>
              <a:ext cx="3416526" cy="341652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19098" y="3249827"/>
              <a:ext cx="3413706" cy="3413706"/>
            </a:xfrm>
            <a:prstGeom prst="rect">
              <a:avLst/>
            </a:prstGeom>
          </p:spPr>
        </p:pic>
        <p:sp>
          <p:nvSpPr>
            <p:cNvPr id="12" name="TextBox 8"/>
            <p:cNvSpPr txBox="1"/>
            <p:nvPr/>
          </p:nvSpPr>
          <p:spPr>
            <a:xfrm>
              <a:off x="7800182" y="2684439"/>
              <a:ext cx="519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CSF</a:t>
              </a:r>
              <a:endParaRPr lang="en-CA" dirty="0"/>
            </a:p>
          </p:txBody>
        </p:sp>
        <p:sp>
          <p:nvSpPr>
            <p:cNvPr id="13" name="TextBox 9"/>
            <p:cNvSpPr txBox="1"/>
            <p:nvPr/>
          </p:nvSpPr>
          <p:spPr>
            <a:xfrm>
              <a:off x="7747589" y="5804948"/>
              <a:ext cx="7280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Blood</a:t>
              </a:r>
              <a:endParaRPr lang="en-CA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46432" y="3145534"/>
              <a:ext cx="12330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PC 1 (13.2%)</a:t>
              </a:r>
              <a:endParaRPr lang="en-CA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567543" y="1372385"/>
              <a:ext cx="12330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PC 2 (10.3%)</a:t>
              </a:r>
              <a:endParaRPr lang="en-CA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76304" y="6425890"/>
              <a:ext cx="12330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PC 1 (22.0%)</a:t>
              </a:r>
              <a:endParaRPr lang="en-CA" sz="1600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611412" y="4690841"/>
              <a:ext cx="1128835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PC 2 (8.7%)</a:t>
              </a:r>
              <a:endParaRPr lang="en-CA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273454" y="3169735"/>
              <a:ext cx="120706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LV 1 (13.4%)</a:t>
              </a:r>
              <a:endParaRPr lang="en-CA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4568768" y="1491250"/>
              <a:ext cx="1040349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LV 2 9.7%)</a:t>
              </a:r>
              <a:endParaRPr lang="en-CA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33052" y="6437106"/>
              <a:ext cx="110286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LV 1 (8.4%)</a:t>
              </a:r>
              <a:endParaRPr lang="en-CA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632560" y="4720521"/>
              <a:ext cx="993862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LV 14.7%)</a:t>
              </a:r>
              <a:endParaRPr lang="en-CA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02369" y="201987"/>
              <a:ext cx="896399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1600" dirty="0" smtClean="0"/>
                <a:t>Control</a:t>
              </a:r>
            </a:p>
            <a:p>
              <a:r>
                <a:rPr lang="en-CA" sz="1600" dirty="0" smtClean="0"/>
                <a:t>Delirium</a:t>
              </a:r>
              <a:endParaRPr lang="en-CA" sz="16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33850" y="3508289"/>
              <a:ext cx="873525" cy="4922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471493" y="201987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/>
                <a:t>A</a:t>
              </a:r>
              <a:endParaRPr lang="en-CA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63796" y="220856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/>
                <a:t>C</a:t>
              </a:r>
              <a:endParaRPr lang="en-CA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93231" y="3420059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/>
                <a:t>B</a:t>
              </a:r>
              <a:endParaRPr lang="en-CA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85534" y="3438928"/>
              <a:ext cx="3305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smtClean="0"/>
                <a:t>D</a:t>
              </a:r>
              <a:endParaRPr lang="en-CA" b="1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7630510" y="5020070"/>
            <a:ext cx="4561490" cy="1649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 Samples separation by preoperative metabolic profiles in control and post-operative delirium groups with unsupervised PCA analysis in CSF (A) and Blood (B) as well as supervised PLS-DA analysis in CSF (C) and blood (D). </a:t>
            </a:r>
            <a:r>
              <a:rPr lang="en-CA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CA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 and (F)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PCA </a:t>
            </a:r>
            <a:r>
              <a:rPr lang="en-CA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samples from blood and CSF for all patients and divided by gender. Performed using </a:t>
            </a:r>
            <a:r>
              <a:rPr lang="en-CA" sz="11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Python and </a:t>
            </a:r>
            <a:r>
              <a:rPr lang="en-CA" sz="11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following sample scaling. Separation </a:t>
            </a:r>
            <a:r>
              <a:rPr lang="en-CA" sz="11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delirium-prone and controls patients is more significate in PC1 when analyzing separately for male and female patients. </a:t>
            </a:r>
            <a:endParaRPr lang="en-CA" sz="11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6699" y="0"/>
            <a:ext cx="3904423" cy="49881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88621" y="2202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E</a:t>
            </a:r>
            <a:endParaRPr lang="en-CA" dirty="0"/>
          </a:p>
        </p:txBody>
      </p:sp>
      <p:sp>
        <p:nvSpPr>
          <p:cNvPr id="30" name="TextBox 29"/>
          <p:cNvSpPr txBox="1"/>
          <p:nvPr/>
        </p:nvSpPr>
        <p:spPr>
          <a:xfrm>
            <a:off x="7641021" y="236583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F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0877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33" y="1077309"/>
            <a:ext cx="12337774" cy="257108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16200000">
            <a:off x="5475787" y="-5171233"/>
            <a:ext cx="1562637" cy="118697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850"/>
              </a:lnSpc>
            </a:pPr>
            <a:r>
              <a:rPr lang="en-CA" sz="1050" b="1" u="sng" dirty="0"/>
              <a:t>C0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C10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C10-1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C10-2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C12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C12-DC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C12-1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C14-1-OH</a:t>
            </a:r>
          </a:p>
          <a:p>
            <a:pPr>
              <a:lnSpc>
                <a:spcPts val="850"/>
              </a:lnSpc>
            </a:pPr>
            <a:r>
              <a:rPr lang="en-CA" sz="1050" b="1" u="sng" dirty="0" smtClean="0"/>
              <a:t>C14-2</a:t>
            </a:r>
            <a:endParaRPr lang="en-CA" sz="1050" b="1" u="sng" dirty="0"/>
          </a:p>
          <a:p>
            <a:pPr>
              <a:lnSpc>
                <a:spcPts val="850"/>
              </a:lnSpc>
            </a:pPr>
            <a:r>
              <a:rPr lang="en-CA" sz="1050" b="1" dirty="0" smtClean="0"/>
              <a:t>C14-2-OH</a:t>
            </a:r>
            <a:endParaRPr lang="en-CA" sz="1050" b="1" dirty="0"/>
          </a:p>
          <a:p>
            <a:pPr>
              <a:lnSpc>
                <a:spcPts val="850"/>
              </a:lnSpc>
            </a:pPr>
            <a:r>
              <a:rPr lang="en-CA" sz="1050" dirty="0"/>
              <a:t>C16-1-OH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C16-2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C16-2-OH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C18-2</a:t>
            </a:r>
          </a:p>
          <a:p>
            <a:pPr>
              <a:lnSpc>
                <a:spcPts val="850"/>
              </a:lnSpc>
            </a:pPr>
            <a:r>
              <a:rPr lang="en-CA" sz="1050" b="1" u="sng" dirty="0"/>
              <a:t>C2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C3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C3-DC_(C4-OH)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C4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C6_(C4-1-DC)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C5-M-DC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C5-OH_(C3-DC-M)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C5-DC_(C6-OH)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C7-DC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C8</a:t>
            </a:r>
          </a:p>
          <a:p>
            <a:pPr>
              <a:lnSpc>
                <a:spcPts val="850"/>
              </a:lnSpc>
            </a:pPr>
            <a:r>
              <a:rPr lang="en-CA" sz="1050" b="1" u="sng" dirty="0" err="1"/>
              <a:t>Ala</a:t>
            </a:r>
            <a:endParaRPr lang="en-CA" sz="1050" b="1" u="sng" dirty="0"/>
          </a:p>
          <a:p>
            <a:pPr>
              <a:lnSpc>
                <a:spcPts val="850"/>
              </a:lnSpc>
            </a:pPr>
            <a:r>
              <a:rPr lang="en-CA" sz="1050" dirty="0" err="1"/>
              <a:t>Arg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 err="1"/>
              <a:t>Asn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/>
              <a:t>Asp</a:t>
            </a:r>
          </a:p>
          <a:p>
            <a:pPr>
              <a:lnSpc>
                <a:spcPts val="850"/>
              </a:lnSpc>
            </a:pPr>
            <a:r>
              <a:rPr lang="en-CA" sz="1050" dirty="0" err="1"/>
              <a:t>Cit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b="1" dirty="0" err="1"/>
              <a:t>Gln</a:t>
            </a:r>
            <a:endParaRPr lang="en-CA" sz="1050" b="1" dirty="0"/>
          </a:p>
          <a:p>
            <a:pPr>
              <a:lnSpc>
                <a:spcPts val="850"/>
              </a:lnSpc>
            </a:pPr>
            <a:r>
              <a:rPr lang="en-CA" sz="1050" dirty="0" err="1"/>
              <a:t>Glu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 err="1"/>
              <a:t>Gly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b="1" dirty="0"/>
              <a:t>His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Ile</a:t>
            </a:r>
          </a:p>
          <a:p>
            <a:pPr>
              <a:lnSpc>
                <a:spcPts val="850"/>
              </a:lnSpc>
            </a:pPr>
            <a:r>
              <a:rPr lang="en-CA" sz="1050" dirty="0" err="1"/>
              <a:t>Leu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/>
              <a:t>Lys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Met</a:t>
            </a:r>
          </a:p>
          <a:p>
            <a:pPr>
              <a:lnSpc>
                <a:spcPts val="850"/>
              </a:lnSpc>
            </a:pPr>
            <a:r>
              <a:rPr lang="en-CA" sz="1050" b="1" u="sng" dirty="0" err="1"/>
              <a:t>Orn</a:t>
            </a:r>
            <a:endParaRPr lang="en-CA" sz="1050" b="1" u="sng" dirty="0"/>
          </a:p>
          <a:p>
            <a:pPr>
              <a:lnSpc>
                <a:spcPts val="850"/>
              </a:lnSpc>
            </a:pPr>
            <a:r>
              <a:rPr lang="en-CA" sz="1050" dirty="0" err="1"/>
              <a:t>Phe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/>
              <a:t>Pro</a:t>
            </a:r>
          </a:p>
          <a:p>
            <a:pPr>
              <a:lnSpc>
                <a:spcPts val="850"/>
              </a:lnSpc>
            </a:pPr>
            <a:r>
              <a:rPr lang="en-CA" sz="1050" b="1" dirty="0" err="1"/>
              <a:t>Ser</a:t>
            </a:r>
            <a:endParaRPr lang="en-CA" sz="1050" b="1" dirty="0"/>
          </a:p>
          <a:p>
            <a:pPr>
              <a:lnSpc>
                <a:spcPts val="850"/>
              </a:lnSpc>
            </a:pPr>
            <a:r>
              <a:rPr lang="en-CA" sz="1050" b="1" u="sng" dirty="0" err="1"/>
              <a:t>Thr</a:t>
            </a:r>
            <a:endParaRPr lang="en-CA" sz="1050" b="1" u="sng" dirty="0"/>
          </a:p>
          <a:p>
            <a:pPr>
              <a:lnSpc>
                <a:spcPts val="850"/>
              </a:lnSpc>
            </a:pPr>
            <a:r>
              <a:rPr lang="en-CA" sz="1050" dirty="0" err="1"/>
              <a:t>Trp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b="1" dirty="0"/>
              <a:t>Tyr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Val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ADMA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Creatinine</a:t>
            </a:r>
          </a:p>
          <a:p>
            <a:pPr>
              <a:lnSpc>
                <a:spcPts val="850"/>
              </a:lnSpc>
            </a:pPr>
            <a:r>
              <a:rPr lang="en-CA" sz="1050" b="1" dirty="0" err="1"/>
              <a:t>Kynurenine</a:t>
            </a:r>
            <a:endParaRPr lang="en-CA" sz="1050" b="1" dirty="0"/>
          </a:p>
          <a:p>
            <a:pPr>
              <a:lnSpc>
                <a:spcPts val="850"/>
              </a:lnSpc>
            </a:pPr>
            <a:r>
              <a:rPr lang="en-CA" sz="1050" dirty="0"/>
              <a:t>Met-SO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PEA</a:t>
            </a:r>
          </a:p>
          <a:p>
            <a:pPr>
              <a:lnSpc>
                <a:spcPts val="850"/>
              </a:lnSpc>
            </a:pPr>
            <a:r>
              <a:rPr lang="en-CA" sz="1050" b="1" dirty="0" err="1" smtClean="0"/>
              <a:t>Putrescine</a:t>
            </a:r>
            <a:endParaRPr lang="en-CA" sz="1050" b="1" dirty="0" smtClean="0"/>
          </a:p>
          <a:p>
            <a:pPr>
              <a:lnSpc>
                <a:spcPts val="850"/>
              </a:lnSpc>
            </a:pPr>
            <a:r>
              <a:rPr lang="en-CA" sz="1050" b="1" dirty="0" err="1" smtClean="0"/>
              <a:t>Spermidine</a:t>
            </a:r>
            <a:endParaRPr lang="en-CA" sz="1050" b="1" dirty="0" smtClean="0"/>
          </a:p>
          <a:p>
            <a:pPr>
              <a:lnSpc>
                <a:spcPts val="850"/>
              </a:lnSpc>
            </a:pPr>
            <a:r>
              <a:rPr lang="en-CA" sz="1050" dirty="0" err="1" smtClean="0"/>
              <a:t>Spermine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b="1" u="sng" dirty="0"/>
              <a:t>t4-OH-Pro</a:t>
            </a:r>
          </a:p>
          <a:p>
            <a:pPr>
              <a:lnSpc>
                <a:spcPts val="850"/>
              </a:lnSpc>
            </a:pPr>
            <a:r>
              <a:rPr lang="en-CA" sz="1050" dirty="0" err="1"/>
              <a:t>Taurine</a:t>
            </a:r>
            <a:endParaRPr lang="en-CA" sz="1050" dirty="0"/>
          </a:p>
          <a:p>
            <a:pPr>
              <a:lnSpc>
                <a:spcPts val="850"/>
              </a:lnSpc>
            </a:pPr>
            <a:r>
              <a:rPr lang="en-CA" sz="1050" dirty="0"/>
              <a:t>SDMA</a:t>
            </a:r>
          </a:p>
          <a:p>
            <a:pPr>
              <a:lnSpc>
                <a:spcPts val="850"/>
              </a:lnSpc>
            </a:pPr>
            <a:r>
              <a:rPr lang="en-CA" sz="1050" b="1" u="sng" dirty="0"/>
              <a:t>lysoPC_a_C14-0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lysoPC_a_C20-3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PC_aa_C24-0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PC_aa_C26-0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PC_aa_C30-0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PC_aa_C32-0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PC_aa_C32-1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PC_aa_C34-1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PC_aa_C34-2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PC_aa_C36-0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PC_aa_C36-1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PC_aa_C36-2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PC_aa_C36-3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PC_aa_C36-4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PC_aa_C38-3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PC_aa_C38-4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PC_aa_C38-5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PC_aa_C38-6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PC_aa_C40-1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PC_aa_C40-4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PC_aa_C40-5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PC_aa_C40-6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PC_aa_C42-6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PC_ae_C30-0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PC_ae_C32-1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PC_ae_C34-0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PC_ae_C34-1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PC_ae_C34-2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PC_ae_C36-1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PC_ae_C36-2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PC_ae_C36-3</a:t>
            </a:r>
          </a:p>
          <a:p>
            <a:pPr>
              <a:lnSpc>
                <a:spcPts val="850"/>
              </a:lnSpc>
            </a:pPr>
            <a:r>
              <a:rPr lang="en-CA" sz="1050" b="1" u="sng" dirty="0"/>
              <a:t>PC_ae_C36-4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PC_ae_C36-5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PC_ae_C38-0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PC_ae_C38-4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PC_ae_C38-5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PC_ae_C42-0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PC_ae_C42-1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PC_ae_C42-5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PC_ae_C44-5</a:t>
            </a:r>
          </a:p>
          <a:p>
            <a:pPr>
              <a:lnSpc>
                <a:spcPts val="850"/>
              </a:lnSpc>
            </a:pPr>
            <a:r>
              <a:rPr lang="en-CA" sz="1050" b="1" u="sng" dirty="0"/>
              <a:t>SM_C16-0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SM_C18-0</a:t>
            </a:r>
          </a:p>
          <a:p>
            <a:pPr>
              <a:lnSpc>
                <a:spcPts val="850"/>
              </a:lnSpc>
            </a:pPr>
            <a:r>
              <a:rPr lang="en-CA" sz="1050" dirty="0"/>
              <a:t>H1</a:t>
            </a:r>
          </a:p>
          <a:p>
            <a:pPr>
              <a:lnSpc>
                <a:spcPts val="850"/>
              </a:lnSpc>
            </a:pPr>
            <a:r>
              <a:rPr lang="en-CA" sz="1050" b="1" dirty="0"/>
              <a:t>a-beta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542" y="2844685"/>
            <a:ext cx="12235609" cy="226667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 rot="16200000">
            <a:off x="5681848" y="-973873"/>
            <a:ext cx="1150513" cy="118731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ts val="900"/>
              </a:lnSpc>
            </a:pPr>
            <a:r>
              <a:rPr lang="en-CA" sz="1050" b="1" u="sng" dirty="0"/>
              <a:t>C0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C10:1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C10:2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C12-DC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C12:1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C14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C14:1-OH</a:t>
            </a:r>
          </a:p>
          <a:p>
            <a:pPr>
              <a:lnSpc>
                <a:spcPts val="900"/>
              </a:lnSpc>
            </a:pPr>
            <a:r>
              <a:rPr lang="en-CA" sz="1050" b="1" u="sng" dirty="0"/>
              <a:t>C14:2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C14:2-OH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C16:1-OH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C16:2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C16:2-OH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C18:2</a:t>
            </a:r>
          </a:p>
          <a:p>
            <a:pPr>
              <a:lnSpc>
                <a:spcPts val="900"/>
              </a:lnSpc>
            </a:pPr>
            <a:r>
              <a:rPr lang="en-CA" sz="1050" b="1" u="sng" dirty="0"/>
              <a:t>C2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C3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C3-DC (C4-OH)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C4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C6 (C4:1-DC)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C5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C5-M-DC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C5-OH (C3-DC-M)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C5-DC (C6-OH)</a:t>
            </a:r>
          </a:p>
          <a:p>
            <a:pPr>
              <a:lnSpc>
                <a:spcPts val="900"/>
              </a:lnSpc>
            </a:pPr>
            <a:r>
              <a:rPr lang="en-CA" sz="1050" b="1" dirty="0" smtClean="0"/>
              <a:t>C7-DC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b="1" dirty="0" smtClean="0"/>
              <a:t>C8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b="1" u="sng" dirty="0" err="1"/>
              <a:t>Ala</a:t>
            </a:r>
            <a:endParaRPr lang="en-CA" sz="1050" b="1" u="sng" dirty="0"/>
          </a:p>
          <a:p>
            <a:pPr>
              <a:lnSpc>
                <a:spcPts val="900"/>
              </a:lnSpc>
            </a:pPr>
            <a:r>
              <a:rPr lang="en-CA" sz="1050" b="1" dirty="0" err="1"/>
              <a:t>Arg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dirty="0" err="1"/>
              <a:t>Asn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dirty="0"/>
              <a:t>Asp</a:t>
            </a:r>
          </a:p>
          <a:p>
            <a:pPr>
              <a:lnSpc>
                <a:spcPts val="900"/>
              </a:lnSpc>
            </a:pPr>
            <a:r>
              <a:rPr lang="en-CA" sz="1050" b="1" dirty="0" err="1"/>
              <a:t>Cit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dirty="0" err="1"/>
              <a:t>Gln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dirty="0" err="1"/>
              <a:t>Glu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dirty="0" err="1"/>
              <a:t>Gly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dirty="0"/>
              <a:t>His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Ile</a:t>
            </a:r>
          </a:p>
          <a:p>
            <a:pPr>
              <a:lnSpc>
                <a:spcPts val="900"/>
              </a:lnSpc>
            </a:pPr>
            <a:r>
              <a:rPr lang="en-CA" sz="1050" b="1" dirty="0" err="1"/>
              <a:t>Leu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b="1" dirty="0"/>
              <a:t>Lys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Met</a:t>
            </a:r>
          </a:p>
          <a:p>
            <a:pPr>
              <a:lnSpc>
                <a:spcPts val="900"/>
              </a:lnSpc>
            </a:pPr>
            <a:r>
              <a:rPr lang="en-CA" sz="1050" b="1" u="sng" dirty="0" err="1"/>
              <a:t>Orn</a:t>
            </a:r>
            <a:endParaRPr lang="en-CA" sz="1050" b="1" u="sng" dirty="0"/>
          </a:p>
          <a:p>
            <a:pPr>
              <a:lnSpc>
                <a:spcPts val="900"/>
              </a:lnSpc>
            </a:pPr>
            <a:r>
              <a:rPr lang="en-CA" sz="1050" dirty="0" err="1"/>
              <a:t>Phe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dirty="0"/>
              <a:t>Pro</a:t>
            </a:r>
          </a:p>
          <a:p>
            <a:pPr>
              <a:lnSpc>
                <a:spcPts val="900"/>
              </a:lnSpc>
            </a:pPr>
            <a:r>
              <a:rPr lang="en-CA" sz="1050" dirty="0" err="1"/>
              <a:t>Ser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u="sng" dirty="0" err="1"/>
              <a:t>Thr</a:t>
            </a:r>
            <a:endParaRPr lang="en-CA" sz="1050" b="1" u="sng" dirty="0"/>
          </a:p>
          <a:p>
            <a:pPr>
              <a:lnSpc>
                <a:spcPts val="900"/>
              </a:lnSpc>
            </a:pPr>
            <a:r>
              <a:rPr lang="en-CA" sz="1050" dirty="0" err="1"/>
              <a:t>Trp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dirty="0"/>
              <a:t>Tyr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Val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ADMA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Creatinine</a:t>
            </a:r>
          </a:p>
          <a:p>
            <a:pPr>
              <a:lnSpc>
                <a:spcPts val="900"/>
              </a:lnSpc>
            </a:pPr>
            <a:r>
              <a:rPr lang="en-CA" sz="1050" dirty="0" err="1"/>
              <a:t>Kynurenine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dirty="0" smtClean="0"/>
              <a:t>Met-SO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b="1" dirty="0" smtClean="0"/>
              <a:t>PEA</a:t>
            </a:r>
            <a:endParaRPr lang="en-CA" sz="1050" b="1" dirty="0"/>
          </a:p>
          <a:p>
            <a:pPr>
              <a:lnSpc>
                <a:spcPts val="900"/>
              </a:lnSpc>
            </a:pPr>
            <a:r>
              <a:rPr lang="en-CA" sz="1050" dirty="0" err="1"/>
              <a:t>Putrescine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dirty="0" err="1"/>
              <a:t>Spermidine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dirty="0" err="1"/>
              <a:t>Spermine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u="sng" dirty="0" smtClean="0"/>
              <a:t>t4-OH-Pro</a:t>
            </a:r>
          </a:p>
          <a:p>
            <a:pPr>
              <a:lnSpc>
                <a:spcPts val="900"/>
              </a:lnSpc>
            </a:pPr>
            <a:r>
              <a:rPr lang="en-CA" sz="1050" dirty="0" err="1" smtClean="0"/>
              <a:t>Taurine</a:t>
            </a:r>
            <a:endParaRPr lang="en-CA" sz="1050" dirty="0"/>
          </a:p>
          <a:p>
            <a:pPr>
              <a:lnSpc>
                <a:spcPts val="900"/>
              </a:lnSpc>
            </a:pPr>
            <a:r>
              <a:rPr lang="en-CA" sz="1050" b="1" dirty="0"/>
              <a:t>SDMA</a:t>
            </a:r>
          </a:p>
          <a:p>
            <a:pPr>
              <a:lnSpc>
                <a:spcPts val="900"/>
              </a:lnSpc>
            </a:pPr>
            <a:r>
              <a:rPr lang="en-CA" sz="1050" b="1" u="sng" dirty="0" err="1"/>
              <a:t>lysoPC</a:t>
            </a:r>
            <a:r>
              <a:rPr lang="en-CA" sz="1050" b="1" u="sng" dirty="0"/>
              <a:t> a C14:0</a:t>
            </a:r>
          </a:p>
          <a:p>
            <a:pPr>
              <a:lnSpc>
                <a:spcPts val="900"/>
              </a:lnSpc>
            </a:pPr>
            <a:r>
              <a:rPr lang="en-CA" sz="1050" dirty="0" err="1"/>
              <a:t>lysoPC</a:t>
            </a:r>
            <a:r>
              <a:rPr lang="en-CA" sz="1050" dirty="0"/>
              <a:t> a C20:3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C24:0</a:t>
            </a:r>
          </a:p>
          <a:p>
            <a:pPr>
              <a:lnSpc>
                <a:spcPts val="900"/>
              </a:lnSpc>
            </a:pPr>
            <a:r>
              <a:rPr lang="en-CA" sz="1050" b="1" dirty="0" smtClean="0"/>
              <a:t>PC </a:t>
            </a:r>
            <a:r>
              <a:rPr lang="en-CA" sz="1050" b="1" dirty="0" err="1" smtClean="0"/>
              <a:t>aa</a:t>
            </a:r>
            <a:r>
              <a:rPr lang="en-CA" sz="1050" b="1" dirty="0" smtClean="0"/>
              <a:t> C26:0</a:t>
            </a:r>
          </a:p>
          <a:p>
            <a:pPr>
              <a:lnSpc>
                <a:spcPts val="900"/>
              </a:lnSpc>
            </a:pPr>
            <a:r>
              <a:rPr lang="en-CA" sz="1050" dirty="0" smtClean="0"/>
              <a:t>PC </a:t>
            </a:r>
            <a:r>
              <a:rPr lang="en-CA" sz="1050" dirty="0" err="1" smtClean="0"/>
              <a:t>aa</a:t>
            </a:r>
            <a:r>
              <a:rPr lang="en-CA" sz="1050" dirty="0" smtClean="0"/>
              <a:t> C30:0</a:t>
            </a:r>
          </a:p>
          <a:p>
            <a:pPr>
              <a:lnSpc>
                <a:spcPts val="900"/>
              </a:lnSpc>
            </a:pPr>
            <a:r>
              <a:rPr lang="en-CA" sz="1050" b="1" dirty="0" smtClean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C32:0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C32:1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C34:1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C34:2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C36:0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C36:1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C36:2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C36:3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C36:4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C38:3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C38:4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C38:5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C38:6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C40:1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C40:4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C40:5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aa</a:t>
            </a:r>
            <a:r>
              <a:rPr lang="en-CA" sz="1050" b="1" dirty="0"/>
              <a:t> C40:6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aa</a:t>
            </a:r>
            <a:r>
              <a:rPr lang="en-CA" sz="1050" dirty="0"/>
              <a:t> C42:6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C30:0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C32:1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ae</a:t>
            </a:r>
            <a:r>
              <a:rPr lang="en-CA" sz="1050" b="1" dirty="0"/>
              <a:t> C34:0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C34:1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C34:2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C36:1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C36:2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ae</a:t>
            </a:r>
            <a:r>
              <a:rPr lang="en-CA" sz="1050" b="1" dirty="0"/>
              <a:t> C36:3</a:t>
            </a:r>
          </a:p>
          <a:p>
            <a:pPr>
              <a:lnSpc>
                <a:spcPts val="900"/>
              </a:lnSpc>
            </a:pPr>
            <a:r>
              <a:rPr lang="en-CA" sz="1050" b="1" u="sng" dirty="0"/>
              <a:t>PC </a:t>
            </a:r>
            <a:r>
              <a:rPr lang="en-CA" sz="1050" b="1" u="sng" dirty="0" err="1"/>
              <a:t>ae</a:t>
            </a:r>
            <a:r>
              <a:rPr lang="en-CA" sz="1050" b="1" u="sng" dirty="0"/>
              <a:t> C36:4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C36:5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C38:0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C38:4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ae</a:t>
            </a:r>
            <a:r>
              <a:rPr lang="en-CA" sz="1050" b="1" dirty="0"/>
              <a:t> C38:5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C42:0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ae</a:t>
            </a:r>
            <a:r>
              <a:rPr lang="en-CA" sz="1050" b="1" dirty="0"/>
              <a:t> C42:1</a:t>
            </a:r>
          </a:p>
          <a:p>
            <a:pPr>
              <a:lnSpc>
                <a:spcPts val="900"/>
              </a:lnSpc>
            </a:pPr>
            <a:r>
              <a:rPr lang="en-CA" sz="1050" dirty="0"/>
              <a:t>PC </a:t>
            </a:r>
            <a:r>
              <a:rPr lang="en-CA" sz="1050" dirty="0" err="1"/>
              <a:t>ae</a:t>
            </a:r>
            <a:r>
              <a:rPr lang="en-CA" sz="1050" dirty="0"/>
              <a:t> C42:5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PC </a:t>
            </a:r>
            <a:r>
              <a:rPr lang="en-CA" sz="1050" b="1" dirty="0" err="1"/>
              <a:t>ae</a:t>
            </a:r>
            <a:r>
              <a:rPr lang="en-CA" sz="1050" b="1" dirty="0"/>
              <a:t> C44:5</a:t>
            </a:r>
          </a:p>
          <a:p>
            <a:pPr>
              <a:lnSpc>
                <a:spcPts val="900"/>
              </a:lnSpc>
            </a:pPr>
            <a:r>
              <a:rPr lang="en-CA" sz="1050" b="1" u="sng" dirty="0"/>
              <a:t>SM C16:0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SM C18:0</a:t>
            </a:r>
          </a:p>
          <a:p>
            <a:pPr>
              <a:lnSpc>
                <a:spcPts val="900"/>
              </a:lnSpc>
            </a:pPr>
            <a:r>
              <a:rPr lang="en-CA" sz="1050" b="1" dirty="0"/>
              <a:t>H1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510" y="32112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377660" y="2828631"/>
            <a:ext cx="13676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dirty="0" smtClean="0"/>
              <a:t>B                    </a:t>
            </a:r>
            <a:endParaRPr lang="en-CA" dirty="0"/>
          </a:p>
        </p:txBody>
      </p:sp>
      <p:sp>
        <p:nvSpPr>
          <p:cNvPr id="11" name="Rectangle 10"/>
          <p:cNvSpPr/>
          <p:nvPr/>
        </p:nvSpPr>
        <p:spPr>
          <a:xfrm>
            <a:off x="479368" y="563444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 Coefficient plot for PLS-DA, supervised classification of delirium and control patient groups in CSF (A) and blood (B).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018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00583" y="5584223"/>
            <a:ext cx="6203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Supplementary Figure 4. CSF </a:t>
            </a:r>
            <a:r>
              <a:rPr lang="en-CA" sz="1200" dirty="0"/>
              <a:t>classification and selection of major </a:t>
            </a:r>
            <a:r>
              <a:rPr lang="en-CA" sz="1200" dirty="0" smtClean="0"/>
              <a:t>features. A. PLS-DA, with 10-fold CV following sample median scaling and features z-score normalization. B. SAM analysis using delta value of </a:t>
            </a:r>
            <a:r>
              <a:rPr lang="en-CA" sz="1200" dirty="0"/>
              <a:t>0.11. Figures and analysis obtained using </a:t>
            </a:r>
            <a:r>
              <a:rPr lang="en-CA" sz="1200" dirty="0" err="1"/>
              <a:t>MetaboAnalyst</a:t>
            </a:r>
            <a:r>
              <a:rPr lang="en-CA" sz="1200" dirty="0"/>
              <a:t> https://www.metaboanalyst.ca</a:t>
            </a:r>
            <a:r>
              <a:rPr lang="en-CA" sz="1200" dirty="0" smtClean="0"/>
              <a:t>/.</a:t>
            </a:r>
            <a:endParaRPr lang="en-CA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54464" y="1153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</a:t>
            </a:r>
            <a:endParaRPr lang="en-C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9" t="4630" b="2469"/>
          <a:stretch/>
        </p:blipFill>
        <p:spPr>
          <a:xfrm>
            <a:off x="620752" y="2425915"/>
            <a:ext cx="4571433" cy="4234376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697091"/>
              </p:ext>
            </p:extLst>
          </p:nvPr>
        </p:nvGraphicFramePr>
        <p:xfrm>
          <a:off x="9757705" y="1170687"/>
          <a:ext cx="1536700" cy="3773805"/>
        </p:xfrm>
        <a:graphic>
          <a:graphicData uri="http://schemas.openxmlformats.org/drawingml/2006/table">
            <a:tbl>
              <a:tblPr/>
              <a:tblGrid>
                <a:gridCol w="927100"/>
                <a:gridCol w="609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</a:t>
                      </a:r>
                      <a:r>
                        <a:rPr lang="en-CA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Features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d.value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C16:1-OH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1.5911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Putrescine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1.3962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Spermidine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1.2442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C34:2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0.97111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0.92447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0.86009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0.77304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C38:6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0.72953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0.67773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C5-M-DC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0.67379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0.66062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0.65639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0.60714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0.59904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0.59782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C10:1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0.58147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C36:3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0.57654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480" y="0"/>
            <a:ext cx="4107766" cy="41077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397" y="0"/>
            <a:ext cx="2537254" cy="25372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23491" y="782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B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088291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36348" y="6211669"/>
            <a:ext cx="6955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/>
              <a:t>Supplementary Figure 5. Blood classification </a:t>
            </a:r>
            <a:r>
              <a:rPr lang="en-CA" sz="1200" dirty="0"/>
              <a:t>and selection of major </a:t>
            </a:r>
            <a:r>
              <a:rPr lang="en-CA" sz="1200" dirty="0" smtClean="0"/>
              <a:t>features. A. PLS-DA, with 10-fold CV following sample median scaling and features z-score normalization. B. SAM analysis using delta value of </a:t>
            </a:r>
            <a:r>
              <a:rPr lang="en-CA" sz="1200" dirty="0" smtClean="0"/>
              <a:t>0.11. Figures and analysis obtained using </a:t>
            </a:r>
            <a:r>
              <a:rPr lang="en-CA" sz="1200" dirty="0" err="1" smtClean="0"/>
              <a:t>MetaboAnalyst</a:t>
            </a:r>
            <a:r>
              <a:rPr lang="en-CA" sz="1200" dirty="0"/>
              <a:t> https://www.metaboanalyst.ca</a:t>
            </a:r>
            <a:r>
              <a:rPr lang="en-CA" sz="1200" dirty="0" smtClean="0"/>
              <a:t>/.</a:t>
            </a:r>
            <a:endParaRPr lang="en-CA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54464" y="11532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</a:t>
            </a:r>
            <a:endParaRPr lang="en-CA" dirty="0"/>
          </a:p>
        </p:txBody>
      </p:sp>
      <p:sp>
        <p:nvSpPr>
          <p:cNvPr id="13" name="TextBox 12"/>
          <p:cNvSpPr txBox="1"/>
          <p:nvPr/>
        </p:nvSpPr>
        <p:spPr>
          <a:xfrm>
            <a:off x="5123491" y="7825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B</a:t>
            </a:r>
            <a:endParaRPr lang="en-CA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4" y="2328203"/>
            <a:ext cx="4529797" cy="45297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689" y="0"/>
            <a:ext cx="2650588" cy="26505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603" y="0"/>
            <a:ext cx="3657599" cy="3657599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242050"/>
              </p:ext>
            </p:extLst>
          </p:nvPr>
        </p:nvGraphicFramePr>
        <p:xfrm>
          <a:off x="9392331" y="0"/>
          <a:ext cx="1678943" cy="6130214"/>
        </p:xfrm>
        <a:graphic>
          <a:graphicData uri="http://schemas.openxmlformats.org/drawingml/2006/table">
            <a:tbl>
              <a:tblPr/>
              <a:tblGrid>
                <a:gridCol w="952914"/>
                <a:gridCol w="726029"/>
              </a:tblGrid>
              <a:tr h="554758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</a:t>
                      </a:r>
                      <a:r>
                        <a:rPr lang="en-CA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Features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d.value</a:t>
                      </a:r>
                      <a:endParaRPr lang="en-CA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C26:0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1.5007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C24:0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1.3216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Orn</a:t>
                      </a:r>
                      <a:endParaRPr lang="en-CA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1.1186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C16:1-OH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0.9225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Gly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0.8624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Lys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0.77527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0.72059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C36:2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0.71978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0.70208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C36:1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0.67294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C16:2-OH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0.65353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C34:0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0.62197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C42:1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0.6195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C30:0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0.61863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Trp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0.60146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C34:1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0.60055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0.58702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C42:6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0.58214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C10:2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0.57323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Kynurenine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0.54982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t4-OH-Pro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0.53303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0.49315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C32:0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0.48785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SM C16:0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0.47481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0.47291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Spermine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0.45959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0.45931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Gln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0.42257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Putrescine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0.42008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C42:0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0.40196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ae C32:1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0.39529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2747">
                <a:tc>
                  <a:txBody>
                    <a:bodyPr/>
                    <a:lstStyle/>
                    <a:p>
                      <a:pPr algn="l" fontAlgn="b"/>
                      <a:r>
                        <a:rPr lang="en-CA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 aa C36:1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0.38763</a:t>
                      </a:r>
                    </a:p>
                  </a:txBody>
                  <a:tcPr marL="6593" marR="6593" marT="6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2221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1" t="5361" r="8519" b="7346"/>
          <a:stretch/>
        </p:blipFill>
        <p:spPr>
          <a:xfrm>
            <a:off x="677916" y="378371"/>
            <a:ext cx="5234153" cy="6248522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26110"/>
              </p:ext>
            </p:extLst>
          </p:nvPr>
        </p:nvGraphicFramePr>
        <p:xfrm>
          <a:off x="5975128" y="719546"/>
          <a:ext cx="5870029" cy="5307980"/>
        </p:xfrm>
        <a:graphic>
          <a:graphicData uri="http://schemas.openxmlformats.org/drawingml/2006/table">
            <a:tbl>
              <a:tblPr/>
              <a:tblGrid>
                <a:gridCol w="593599"/>
                <a:gridCol w="527643"/>
                <a:gridCol w="527643"/>
                <a:gridCol w="527643"/>
                <a:gridCol w="527643"/>
                <a:gridCol w="527643"/>
                <a:gridCol w="527643"/>
                <a:gridCol w="527643"/>
                <a:gridCol w="527643"/>
                <a:gridCol w="527643"/>
                <a:gridCol w="527643"/>
              </a:tblGrid>
              <a:tr h="137011"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Metabolite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C0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C10:2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C12-DC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C12:1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C14:1-OH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C14:2-OH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C16:1-OH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C16:2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C16:2-OH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C18:2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C3-DC (C4-OH)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C6 (C4:1-DC)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C5-M-DC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C5-OH (C3-DC-M)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C5-DC (C6-OH)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C7-DC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Ala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Arg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Asn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Asp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Cit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Gln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Glu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Gly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Leu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Lys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Orn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Phe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Ser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Thr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Trp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Tyr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ADMA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Creatinine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Kynurenine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Met-SO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Putrescine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Spermidine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Spermine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t4-OH-Pro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Taurine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SDMA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lysoPC a C14:0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lysoPC a C20:3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C24:0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C26:0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C30:0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C32:0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C32:1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C34:1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C34:2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C36:0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C36:1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C36:2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C36:3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C36:4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C38:3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C38:4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C38:5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C38:6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C40:1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C40:4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C40:5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C40:6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-0.10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aa C42:6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C30:0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C32:1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C34:0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C34:1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C34:2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C36:1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C36:2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C36:3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C36:4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6820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C36:5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C38:0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C38:4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C38:5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C42:0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C42:1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C42:5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ae C44:5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 C16:0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 C18:0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0.18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0.11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-0.22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0.14</a:t>
                      </a: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H1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011"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695" marR="5695" marT="569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1882498" y="6155387"/>
            <a:ext cx="73245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6. Comparison of distance correlation measures for CSF-to-Blood in Control (x-axis) and Delirium-prone (y-axis) groups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186572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302" y="0"/>
            <a:ext cx="9631017" cy="64657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9951" y="6046258"/>
            <a:ext cx="11146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Supplementary Figure 7. Protein </a:t>
            </a:r>
            <a:r>
              <a:rPr lang="en-CA" dirty="0"/>
              <a:t>expression levels for MAOA and MAOB obtained from https://www.genecards.org/. </a:t>
            </a:r>
          </a:p>
        </p:txBody>
      </p:sp>
    </p:spTree>
    <p:extLst>
      <p:ext uri="{BB962C8B-B14F-4D97-AF65-F5344CB8AC3E}">
        <p14:creationId xmlns:p14="http://schemas.microsoft.com/office/powerpoint/2010/main" val="1427905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623848" y="693679"/>
            <a:ext cx="9857120" cy="5533699"/>
            <a:chOff x="1418897" y="914397"/>
            <a:chExt cx="9857120" cy="553369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r="50765"/>
            <a:stretch/>
          </p:blipFill>
          <p:spPr>
            <a:xfrm rot="16200000">
              <a:off x="5076585" y="-2743291"/>
              <a:ext cx="2538071" cy="985344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918137" y="924911"/>
              <a:ext cx="707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AOC1</a:t>
              </a:r>
              <a:endParaRPr lang="en-CA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r="48012"/>
            <a:stretch/>
          </p:blipFill>
          <p:spPr>
            <a:xfrm rot="16200000">
              <a:off x="5006956" y="-1315198"/>
              <a:ext cx="2679960" cy="9850824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4"/>
            <a:srcRect l="2" r="39838"/>
            <a:stretch/>
          </p:blipFill>
          <p:spPr>
            <a:xfrm rot="16200000">
              <a:off x="4999505" y="171585"/>
              <a:ext cx="2695903" cy="985712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954926" y="3930195"/>
              <a:ext cx="707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AOC3</a:t>
              </a:r>
              <a:endParaRPr lang="en-CA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65436" y="2253795"/>
              <a:ext cx="7078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/>
                <a:t>AOC2</a:t>
              </a:r>
              <a:endParaRPr lang="en-CA" dirty="0"/>
            </a:p>
          </p:txBody>
        </p:sp>
      </p:grpSp>
      <p:sp>
        <p:nvSpPr>
          <p:cNvPr id="5" name="Rectangle 4"/>
          <p:cNvSpPr/>
          <p:nvPr/>
        </p:nvSpPr>
        <p:spPr>
          <a:xfrm>
            <a:off x="456890" y="6303086"/>
            <a:ext cx="111465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Supplementary Figure 8. Protein </a:t>
            </a:r>
            <a:r>
              <a:rPr lang="en-CA" dirty="0"/>
              <a:t>expression levels for MAOA and MAOB obtained from https://www.genecards.org/.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7664" t="4788" r="81534" b="72790"/>
          <a:stretch/>
        </p:blipFill>
        <p:spPr>
          <a:xfrm>
            <a:off x="252248" y="709449"/>
            <a:ext cx="1135118" cy="158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1319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6106" y="-197223"/>
            <a:ext cx="6858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94447" y="0"/>
            <a:ext cx="6096000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200" b="1" dirty="0" smtClean="0"/>
              <a:t>Metabolites related to MAOA and MAOB through analysis of Brenda and HMDB databases</a:t>
            </a:r>
            <a:endParaRPr lang="en-CA" sz="1200" b="1" dirty="0"/>
          </a:p>
          <a:p>
            <a:r>
              <a:rPr lang="en-CA" sz="1200" dirty="0"/>
              <a:t>1-Methylhistamine</a:t>
            </a:r>
          </a:p>
          <a:p>
            <a:r>
              <a:rPr lang="en-CA" sz="1200" dirty="0"/>
              <a:t>1-Phenylethylamine</a:t>
            </a:r>
          </a:p>
          <a:p>
            <a:r>
              <a:rPr lang="en-CA" sz="1200" dirty="0"/>
              <a:t>3,4-Dihydroxymandelaldehyde</a:t>
            </a:r>
          </a:p>
          <a:p>
            <a:r>
              <a:rPr lang="en-CA" sz="1200" dirty="0"/>
              <a:t>3,4-Dihydroxyphenylacetaldehyde</a:t>
            </a:r>
          </a:p>
          <a:p>
            <a:r>
              <a:rPr lang="en-CA" sz="1200" dirty="0"/>
              <a:t>3-Hydroxykynurenamine</a:t>
            </a:r>
          </a:p>
          <a:p>
            <a:r>
              <a:rPr lang="en-CA" sz="1200" dirty="0"/>
              <a:t>3-Methoxy-4-hydroxyphenylglycolaldehyde</a:t>
            </a:r>
          </a:p>
          <a:p>
            <a:r>
              <a:rPr lang="en-CA" sz="1200" dirty="0"/>
              <a:t>3-Methoxytyramine</a:t>
            </a:r>
          </a:p>
          <a:p>
            <a:r>
              <a:rPr lang="en-CA" sz="1200" dirty="0"/>
              <a:t>4,6-Dihydroxyquinoline</a:t>
            </a:r>
          </a:p>
          <a:p>
            <a:r>
              <a:rPr lang="en-CA" sz="1200" dirty="0"/>
              <a:t>4-Hydroxyphenylacetaldehyde</a:t>
            </a:r>
          </a:p>
          <a:p>
            <a:r>
              <a:rPr lang="en-CA" sz="1200" dirty="0"/>
              <a:t>5-Hydroxyindoleacetaldehyde</a:t>
            </a:r>
          </a:p>
          <a:p>
            <a:r>
              <a:rPr lang="en-CA" sz="1200" dirty="0"/>
              <a:t>5-Hydroxykynurenamine</a:t>
            </a:r>
          </a:p>
          <a:p>
            <a:r>
              <a:rPr lang="en-CA" sz="1200" dirty="0" err="1"/>
              <a:t>Aminoacetone</a:t>
            </a:r>
            <a:endParaRPr lang="en-CA" sz="1200" dirty="0"/>
          </a:p>
          <a:p>
            <a:r>
              <a:rPr lang="en-CA" sz="1200" dirty="0"/>
              <a:t>Ammonia</a:t>
            </a:r>
          </a:p>
          <a:p>
            <a:r>
              <a:rPr lang="en-CA" sz="1200" dirty="0"/>
              <a:t>Citalopram</a:t>
            </a:r>
          </a:p>
          <a:p>
            <a:r>
              <a:rPr lang="en-CA" sz="1200" dirty="0"/>
              <a:t>Citalopram aldehyde</a:t>
            </a:r>
          </a:p>
          <a:p>
            <a:r>
              <a:rPr lang="en-CA" sz="1200" dirty="0" err="1"/>
              <a:t>Didemethylcitalopram</a:t>
            </a:r>
            <a:endParaRPr lang="en-CA" sz="1200" dirty="0"/>
          </a:p>
          <a:p>
            <a:r>
              <a:rPr lang="en-CA" sz="1200" dirty="0"/>
              <a:t>Dimethylamine</a:t>
            </a:r>
          </a:p>
          <a:p>
            <a:r>
              <a:rPr lang="en-CA" sz="1200" dirty="0"/>
              <a:t>Dopamine</a:t>
            </a:r>
          </a:p>
          <a:p>
            <a:r>
              <a:rPr lang="en-CA" sz="1200" dirty="0"/>
              <a:t>Epinephrine</a:t>
            </a:r>
          </a:p>
          <a:p>
            <a:r>
              <a:rPr lang="en-CA" sz="1200" dirty="0"/>
              <a:t>FAD</a:t>
            </a:r>
          </a:p>
          <a:p>
            <a:r>
              <a:rPr lang="en-CA" sz="1200" dirty="0" err="1"/>
              <a:t>Furazolidone</a:t>
            </a:r>
            <a:endParaRPr lang="en-CA" sz="1200" dirty="0"/>
          </a:p>
          <a:p>
            <a:r>
              <a:rPr lang="en-CA" sz="1200" dirty="0" err="1"/>
              <a:t>Homovanillin</a:t>
            </a:r>
            <a:endParaRPr lang="en-CA" sz="1200" dirty="0"/>
          </a:p>
          <a:p>
            <a:r>
              <a:rPr lang="en-CA" sz="1200" dirty="0"/>
              <a:t>Hydrogen peroxide</a:t>
            </a:r>
          </a:p>
          <a:p>
            <a:r>
              <a:rPr lang="en-CA" sz="1200" dirty="0"/>
              <a:t>Imipramine</a:t>
            </a:r>
          </a:p>
          <a:p>
            <a:r>
              <a:rPr lang="en-CA" sz="1200" dirty="0" err="1"/>
              <a:t>Indoleacetaldehyde</a:t>
            </a:r>
            <a:endParaRPr lang="en-CA" sz="1200" dirty="0"/>
          </a:p>
          <a:p>
            <a:r>
              <a:rPr lang="en-CA" sz="1200" dirty="0" err="1"/>
              <a:t>Isocarboxazid</a:t>
            </a:r>
            <a:endParaRPr lang="en-CA" sz="1200" dirty="0"/>
          </a:p>
          <a:p>
            <a:r>
              <a:rPr lang="en-CA" sz="1200" dirty="0"/>
              <a:t>Linezolid</a:t>
            </a:r>
          </a:p>
          <a:p>
            <a:r>
              <a:rPr lang="en-CA" sz="1200" dirty="0" err="1" smtClean="0"/>
              <a:t>Metanephrine</a:t>
            </a:r>
            <a:endParaRPr lang="en-CA" sz="1200" dirty="0"/>
          </a:p>
        </p:txBody>
      </p:sp>
      <p:sp>
        <p:nvSpPr>
          <p:cNvPr id="6" name="Rectangle 5"/>
          <p:cNvSpPr/>
          <p:nvPr/>
        </p:nvSpPr>
        <p:spPr>
          <a:xfrm>
            <a:off x="2537010" y="1497105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200" dirty="0" smtClean="0"/>
              <a:t>Methamphetamine</a:t>
            </a:r>
            <a:endParaRPr lang="en-CA" sz="1200" dirty="0"/>
          </a:p>
          <a:p>
            <a:r>
              <a:rPr lang="en-CA" sz="1200" dirty="0"/>
              <a:t>Methylamine</a:t>
            </a:r>
          </a:p>
          <a:p>
            <a:r>
              <a:rPr lang="en-CA" sz="1200" dirty="0" err="1"/>
              <a:t>Methylimidazole</a:t>
            </a:r>
            <a:r>
              <a:rPr lang="en-CA" sz="1200" dirty="0"/>
              <a:t> acetaldehyde</a:t>
            </a:r>
          </a:p>
          <a:p>
            <a:r>
              <a:rPr lang="en-CA" sz="1200" dirty="0" err="1"/>
              <a:t>Moclobemide</a:t>
            </a:r>
            <a:endParaRPr lang="en-CA" sz="1200" dirty="0"/>
          </a:p>
          <a:p>
            <a:r>
              <a:rPr lang="en-CA" sz="1200" dirty="0"/>
              <a:t>N4-Acetylaminobutanal</a:t>
            </a:r>
          </a:p>
          <a:p>
            <a:r>
              <a:rPr lang="en-CA" sz="1200" dirty="0"/>
              <a:t>N-</a:t>
            </a:r>
            <a:r>
              <a:rPr lang="en-CA" sz="1200" dirty="0" err="1"/>
              <a:t>Acetylputrescine</a:t>
            </a:r>
            <a:endParaRPr lang="en-CA" sz="1200" dirty="0"/>
          </a:p>
          <a:p>
            <a:r>
              <a:rPr lang="en-CA" sz="1200" dirty="0" err="1"/>
              <a:t>Nandrolone</a:t>
            </a:r>
            <a:r>
              <a:rPr lang="en-CA" sz="1200" dirty="0"/>
              <a:t> </a:t>
            </a:r>
            <a:r>
              <a:rPr lang="en-CA" sz="1200" dirty="0" err="1"/>
              <a:t>decanoate</a:t>
            </a:r>
            <a:endParaRPr lang="en-CA" sz="1200" dirty="0"/>
          </a:p>
          <a:p>
            <a:r>
              <a:rPr lang="en-CA" sz="1200" dirty="0"/>
              <a:t>N-</a:t>
            </a:r>
            <a:r>
              <a:rPr lang="en-CA" sz="1200" dirty="0" err="1"/>
              <a:t>Desmethylcitalopram</a:t>
            </a:r>
            <a:endParaRPr lang="en-CA" sz="1200" dirty="0"/>
          </a:p>
          <a:p>
            <a:r>
              <a:rPr lang="en-CA" sz="1200" dirty="0"/>
              <a:t>Nicotine</a:t>
            </a:r>
          </a:p>
          <a:p>
            <a:r>
              <a:rPr lang="en-CA" sz="1200" dirty="0"/>
              <a:t>Norepinephrine</a:t>
            </a:r>
          </a:p>
          <a:p>
            <a:r>
              <a:rPr lang="en-CA" sz="1200" dirty="0" err="1"/>
              <a:t>Normetanephrine</a:t>
            </a:r>
            <a:endParaRPr lang="en-CA" sz="1200" dirty="0"/>
          </a:p>
          <a:p>
            <a:r>
              <a:rPr lang="en-CA" sz="1200" dirty="0"/>
              <a:t>Oxygen</a:t>
            </a:r>
          </a:p>
          <a:p>
            <a:r>
              <a:rPr lang="en-CA" sz="1200" dirty="0" err="1"/>
              <a:t>Pargyline</a:t>
            </a:r>
            <a:endParaRPr lang="en-CA" sz="1200" dirty="0"/>
          </a:p>
          <a:p>
            <a:r>
              <a:rPr lang="en-CA" sz="1200" dirty="0" err="1"/>
              <a:t>Phenelzine</a:t>
            </a:r>
            <a:endParaRPr lang="en-CA" sz="1200" dirty="0"/>
          </a:p>
          <a:p>
            <a:r>
              <a:rPr lang="en-CA" sz="1200" dirty="0"/>
              <a:t>Phentermine</a:t>
            </a:r>
          </a:p>
          <a:p>
            <a:r>
              <a:rPr lang="en-CA" sz="1200" dirty="0" err="1"/>
              <a:t>Phenylacetaldehyde</a:t>
            </a:r>
            <a:endParaRPr lang="en-CA" sz="1200" dirty="0"/>
          </a:p>
          <a:p>
            <a:r>
              <a:rPr lang="en-CA" sz="1200" dirty="0" err="1"/>
              <a:t>Pyruvaldehyde</a:t>
            </a:r>
            <a:endParaRPr lang="en-CA" sz="1200" dirty="0"/>
          </a:p>
          <a:p>
            <a:r>
              <a:rPr lang="en-CA" sz="1200" dirty="0"/>
              <a:t>Quinoline-4,8-diol</a:t>
            </a:r>
          </a:p>
          <a:p>
            <a:r>
              <a:rPr lang="en-CA" sz="1200" dirty="0" err="1"/>
              <a:t>Selegiline</a:t>
            </a:r>
            <a:endParaRPr lang="en-CA" sz="1200" dirty="0"/>
          </a:p>
          <a:p>
            <a:r>
              <a:rPr lang="en-CA" sz="1200" dirty="0"/>
              <a:t>Serotonin</a:t>
            </a:r>
          </a:p>
          <a:p>
            <a:r>
              <a:rPr lang="en-CA" sz="1200" dirty="0"/>
              <a:t>Tranylcypromine</a:t>
            </a:r>
          </a:p>
          <a:p>
            <a:r>
              <a:rPr lang="en-CA" sz="1200" dirty="0"/>
              <a:t>Tryptamine</a:t>
            </a:r>
          </a:p>
          <a:p>
            <a:r>
              <a:rPr lang="en-CA" sz="1200" dirty="0"/>
              <a:t>Tyramine</a:t>
            </a:r>
          </a:p>
          <a:p>
            <a:r>
              <a:rPr lang="en-CA" sz="1200" dirty="0" err="1" smtClean="0"/>
              <a:t>Zonisamide</a:t>
            </a:r>
            <a:endParaRPr lang="en-CA" sz="1200" dirty="0"/>
          </a:p>
        </p:txBody>
      </p:sp>
      <p:sp>
        <p:nvSpPr>
          <p:cNvPr id="7" name="Rectangle 6"/>
          <p:cNvSpPr/>
          <p:nvPr/>
        </p:nvSpPr>
        <p:spPr>
          <a:xfrm>
            <a:off x="544803" y="6131938"/>
            <a:ext cx="10301266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CA" sz="1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9</a:t>
            </a:r>
            <a:r>
              <a:rPr lang="en-CA" sz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List of metabolites related to MAOA and MAOB through known interactions or enzymatic reactions. Shown are only direct partners.</a:t>
            </a:r>
            <a:endParaRPr lang="en-CA" sz="1200" dirty="0"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419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36948</TotalTime>
  <Words>1655</Words>
  <Application>Microsoft Office PowerPoint</Application>
  <PresentationFormat>Widescreen</PresentationFormat>
  <Paragraphs>832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NRC-CNRC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Cuperlovic-Culf, Miroslava</dc:creator>
  <cp:lastModifiedBy>Cuperlovic-Culf, Miroslava</cp:lastModifiedBy>
  <cp:revision>212</cp:revision>
  <dcterms:created xsi:type="dcterms:W3CDTF">2020-05-13T17:05:09Z</dcterms:created>
  <dcterms:modified xsi:type="dcterms:W3CDTF">2021-04-29T16:10:28Z</dcterms:modified>
</cp:coreProperties>
</file>